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72.xml" ContentType="application/vnd.openxmlformats-officedocument.presentationml.slide+xml"/>
  <Override PartName="/ppt/slides/slide81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slides/slide70.xml" ContentType="application/vnd.openxmlformats-officedocument.presentationml.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s/slide79.xml" ContentType="application/vnd.openxmlformats-officedocument.presentationml.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68.xml" ContentType="application/vnd.openxmlformats-officedocument.presentationml.slide+xml"/>
  <Override PartName="/ppt/slides/slide77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s/slide7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slides/slide7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s/slide71.xml" ContentType="application/vnd.openxmlformats-officedocument.presentationml.slide+xml"/>
  <Override PartName="/ppt/slides/slide80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Default Extension="emf" ContentType="image/x-emf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  <Default Extension="gif" ContentType="image/gif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slides/slide78.xml" ContentType="application/vnd.openxmlformats-officedocument.presentationml.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Layouts/slideLayout4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80" r:id="rId3"/>
    <p:sldId id="322" r:id="rId4"/>
    <p:sldId id="261" r:id="rId5"/>
    <p:sldId id="323" r:id="rId6"/>
    <p:sldId id="262" r:id="rId7"/>
    <p:sldId id="258" r:id="rId8"/>
    <p:sldId id="259" r:id="rId9"/>
    <p:sldId id="324" r:id="rId10"/>
    <p:sldId id="260" r:id="rId11"/>
    <p:sldId id="325" r:id="rId12"/>
    <p:sldId id="263" r:id="rId13"/>
    <p:sldId id="264" r:id="rId14"/>
    <p:sldId id="326" r:id="rId15"/>
    <p:sldId id="267" r:id="rId16"/>
    <p:sldId id="337" r:id="rId17"/>
    <p:sldId id="266" r:id="rId18"/>
    <p:sldId id="268" r:id="rId19"/>
    <p:sldId id="327" r:id="rId20"/>
    <p:sldId id="269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328" r:id="rId29"/>
    <p:sldId id="279" r:id="rId30"/>
    <p:sldId id="281" r:id="rId31"/>
    <p:sldId id="282" r:id="rId32"/>
    <p:sldId id="283" r:id="rId33"/>
    <p:sldId id="284" r:id="rId34"/>
    <p:sldId id="329" r:id="rId35"/>
    <p:sldId id="285" r:id="rId36"/>
    <p:sldId id="286" r:id="rId37"/>
    <p:sldId id="338" r:id="rId38"/>
    <p:sldId id="287" r:id="rId39"/>
    <p:sldId id="288" r:id="rId40"/>
    <p:sldId id="289" r:id="rId41"/>
    <p:sldId id="339" r:id="rId42"/>
    <p:sldId id="330" r:id="rId43"/>
    <p:sldId id="265" r:id="rId44"/>
    <p:sldId id="290" r:id="rId45"/>
    <p:sldId id="291" r:id="rId46"/>
    <p:sldId id="292" r:id="rId47"/>
    <p:sldId id="331" r:id="rId48"/>
    <p:sldId id="293" r:id="rId49"/>
    <p:sldId id="294" r:id="rId50"/>
    <p:sldId id="332" r:id="rId51"/>
    <p:sldId id="295" r:id="rId52"/>
    <p:sldId id="296" r:id="rId53"/>
    <p:sldId id="297" r:id="rId54"/>
    <p:sldId id="298" r:id="rId55"/>
    <p:sldId id="299" r:id="rId56"/>
    <p:sldId id="300" r:id="rId57"/>
    <p:sldId id="301" r:id="rId58"/>
    <p:sldId id="333" r:id="rId59"/>
    <p:sldId id="302" r:id="rId60"/>
    <p:sldId id="303" r:id="rId61"/>
    <p:sldId id="304" r:id="rId62"/>
    <p:sldId id="305" r:id="rId63"/>
    <p:sldId id="306" r:id="rId64"/>
    <p:sldId id="307" r:id="rId65"/>
    <p:sldId id="308" r:id="rId66"/>
    <p:sldId id="309" r:id="rId67"/>
    <p:sldId id="334" r:id="rId68"/>
    <p:sldId id="310" r:id="rId69"/>
    <p:sldId id="311" r:id="rId70"/>
    <p:sldId id="312" r:id="rId71"/>
    <p:sldId id="313" r:id="rId72"/>
    <p:sldId id="314" r:id="rId73"/>
    <p:sldId id="315" r:id="rId74"/>
    <p:sldId id="317" r:id="rId75"/>
    <p:sldId id="318" r:id="rId76"/>
    <p:sldId id="319" r:id="rId77"/>
    <p:sldId id="335" r:id="rId78"/>
    <p:sldId id="320" r:id="rId79"/>
    <p:sldId id="336" r:id="rId80"/>
    <p:sldId id="321" r:id="rId81"/>
    <p:sldId id="316" r:id="rId8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482" y="-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550EC-7883-4041-A2EB-40B131BDC422}" type="datetimeFigureOut">
              <a:rPr lang="en-IN" smtClean="0"/>
              <a:pPr/>
              <a:t>13-08-2019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59AA9-2104-41E8-B3A3-DFA994E8898C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3514833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550EC-7883-4041-A2EB-40B131BDC422}" type="datetimeFigureOut">
              <a:rPr lang="en-IN" smtClean="0"/>
              <a:pPr/>
              <a:t>13-08-2019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59AA9-2104-41E8-B3A3-DFA994E8898C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9266973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550EC-7883-4041-A2EB-40B131BDC422}" type="datetimeFigureOut">
              <a:rPr lang="en-IN" smtClean="0"/>
              <a:pPr/>
              <a:t>13-08-2019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59AA9-2104-41E8-B3A3-DFA994E8898C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7233619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550EC-7883-4041-A2EB-40B131BDC422}" type="datetimeFigureOut">
              <a:rPr lang="en-IN" smtClean="0"/>
              <a:pPr/>
              <a:t>13-08-2019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59AA9-2104-41E8-B3A3-DFA994E8898C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9406730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550EC-7883-4041-A2EB-40B131BDC422}" type="datetimeFigureOut">
              <a:rPr lang="en-IN" smtClean="0"/>
              <a:pPr/>
              <a:t>13-08-2019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59AA9-2104-41E8-B3A3-DFA994E8898C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2766536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550EC-7883-4041-A2EB-40B131BDC422}" type="datetimeFigureOut">
              <a:rPr lang="en-IN" smtClean="0"/>
              <a:pPr/>
              <a:t>13-08-2019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59AA9-2104-41E8-B3A3-DFA994E8898C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15073236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550EC-7883-4041-A2EB-40B131BDC422}" type="datetimeFigureOut">
              <a:rPr lang="en-IN" smtClean="0"/>
              <a:pPr/>
              <a:t>13-08-2019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59AA9-2104-41E8-B3A3-DFA994E8898C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7759197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550EC-7883-4041-A2EB-40B131BDC422}" type="datetimeFigureOut">
              <a:rPr lang="en-IN" smtClean="0"/>
              <a:pPr/>
              <a:t>13-08-2019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59AA9-2104-41E8-B3A3-DFA994E8898C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4184528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550EC-7883-4041-A2EB-40B131BDC422}" type="datetimeFigureOut">
              <a:rPr lang="en-IN" smtClean="0"/>
              <a:pPr/>
              <a:t>13-08-2019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59AA9-2104-41E8-B3A3-DFA994E8898C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10309550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550EC-7883-4041-A2EB-40B131BDC422}" type="datetimeFigureOut">
              <a:rPr lang="en-IN" smtClean="0"/>
              <a:pPr/>
              <a:t>13-08-2019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59AA9-2104-41E8-B3A3-DFA994E8898C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8973328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550EC-7883-4041-A2EB-40B131BDC422}" type="datetimeFigureOut">
              <a:rPr lang="en-IN" smtClean="0"/>
              <a:pPr/>
              <a:t>13-08-2019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59AA9-2104-41E8-B3A3-DFA994E8898C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37808208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1550EC-7883-4041-A2EB-40B131BDC422}" type="datetimeFigureOut">
              <a:rPr lang="en-IN" smtClean="0"/>
              <a:pPr/>
              <a:t>13-08-2019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659AA9-2104-41E8-B3A3-DFA994E8898C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8029849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jpeg"/><Relationship Id="rId4" Type="http://schemas.openxmlformats.org/officeDocument/2006/relationships/image" Target="../media/image41.jpe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jpeg"/><Relationship Id="rId7" Type="http://schemas.openxmlformats.org/officeDocument/2006/relationships/image" Target="../media/image9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350_nanometer" TargetMode="External"/><Relationship Id="rId3" Type="http://schemas.openxmlformats.org/officeDocument/2006/relationships/hyperlink" Target="https://en.wikipedia.org/wiki/3_%C2%B5m_process" TargetMode="External"/><Relationship Id="rId7" Type="http://schemas.openxmlformats.org/officeDocument/2006/relationships/hyperlink" Target="https://en.wikipedia.org/wiki/600_nanometer" TargetMode="External"/><Relationship Id="rId2" Type="http://schemas.openxmlformats.org/officeDocument/2006/relationships/hyperlink" Target="https://en.wikipedia.org/wiki/6_%C2%B5m_process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800_nanometer" TargetMode="External"/><Relationship Id="rId5" Type="http://schemas.openxmlformats.org/officeDocument/2006/relationships/hyperlink" Target="https://en.wikipedia.org/wiki/1_%C2%B5m_process" TargetMode="External"/><Relationship Id="rId4" Type="http://schemas.openxmlformats.org/officeDocument/2006/relationships/hyperlink" Target="https://en.wikipedia.org/wiki/1.5_%C2%B5m_process" TargetMode="External"/><Relationship Id="rId9" Type="http://schemas.openxmlformats.org/officeDocument/2006/relationships/hyperlink" Target="https://en.wikipedia.org/wiki/180_nanometer" TargetMode="Externa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828800"/>
          </a:xfrm>
          <a:noFill/>
        </p:spPr>
        <p:txBody>
          <a:bodyPr>
            <a:normAutofit fontScale="90000"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en-US" b="1" cap="all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  <a:latin typeface="Times New Roman" pitchFamily="18" charset="0"/>
                <a:cs typeface="Times New Roman" pitchFamily="18" charset="0"/>
              </a:rPr>
              <a:t>Reversible Logic Circuits in Quantum Cellular Automata</a:t>
            </a:r>
            <a:endParaRPr lang="en-US" b="1" cap="all" dirty="0">
              <a:ln w="0"/>
              <a:gradFill flip="none">
                <a:gsLst>
                  <a:gs pos="0">
                    <a:schemeClr val="accent1">
                      <a:tint val="75000"/>
                      <a:shade val="75000"/>
                      <a:satMod val="170000"/>
                    </a:schemeClr>
                  </a:gs>
                  <a:gs pos="49000">
                    <a:schemeClr val="accent1">
                      <a:tint val="88000"/>
                      <a:shade val="65000"/>
                      <a:satMod val="172000"/>
                    </a:schemeClr>
                  </a:gs>
                  <a:gs pos="50000">
                    <a:schemeClr val="accent1">
                      <a:shade val="65000"/>
                      <a:satMod val="130000"/>
                    </a:schemeClr>
                  </a:gs>
                  <a:gs pos="92000">
                    <a:schemeClr val="accent1">
                      <a:shade val="50000"/>
                      <a:satMod val="120000"/>
                    </a:schemeClr>
                  </a:gs>
                  <a:gs pos="100000">
                    <a:schemeClr val="accent1">
                      <a:shade val="48000"/>
                      <a:satMod val="120000"/>
                    </a:schemeClr>
                  </a:gs>
                </a:gsLst>
                <a:lin ang="5400000"/>
              </a:gradFill>
              <a:effectLst>
                <a:reflection blurRad="12700" stA="50000" endPos="50000" dist="5000" dir="5400000" sy="-100000" rotWithShape="0"/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1403648" y="4869160"/>
            <a:ext cx="6400800" cy="1752600"/>
          </a:xfrm>
        </p:spPr>
        <p:txBody>
          <a:bodyPr>
            <a:normAutofit fontScale="77500" lnSpcReduction="20000"/>
          </a:bodyPr>
          <a:lstStyle/>
          <a:p>
            <a:pPr algn="ctr"/>
            <a:r>
              <a:rPr lang="en-US" b="1" dirty="0" err="1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A.Kamaraj</a:t>
            </a:r>
            <a:endParaRPr lang="en-US" b="1" dirty="0" smtClean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  <a:p>
            <a:pPr algn="ctr"/>
            <a:r>
              <a:rPr lang="en-US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Assistant Professor (</a:t>
            </a:r>
            <a:r>
              <a:rPr lang="en-US" b="1" dirty="0" err="1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Sr.G</a:t>
            </a:r>
            <a:r>
              <a:rPr lang="en-US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.)</a:t>
            </a:r>
          </a:p>
          <a:p>
            <a:pPr algn="ctr"/>
            <a:r>
              <a:rPr lang="en-US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Department of ECE,</a:t>
            </a:r>
          </a:p>
          <a:p>
            <a:pPr algn="ctr"/>
            <a:r>
              <a:rPr lang="en-US" b="1" dirty="0" err="1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Mepco</a:t>
            </a:r>
            <a:r>
              <a:rPr lang="en-US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</a:t>
            </a:r>
            <a:r>
              <a:rPr lang="en-US" b="1" dirty="0" err="1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Schlenk</a:t>
            </a:r>
            <a:r>
              <a:rPr lang="en-US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Engineering College, </a:t>
            </a:r>
            <a:r>
              <a:rPr lang="en-US" b="1" dirty="0" err="1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Sivakasi</a:t>
            </a:r>
            <a:endParaRPr lang="en-US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259632" y="2780928"/>
            <a:ext cx="7345281" cy="1077218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en-IN" sz="32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IETE SIVAKASI CENTRE, SIVAKASI</a:t>
            </a:r>
          </a:p>
          <a:p>
            <a:pPr algn="ctr"/>
            <a:r>
              <a:rPr lang="en-IN" sz="3200" b="1" spc="50" dirty="0" err="1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TechnoBlaze</a:t>
            </a:r>
            <a:endParaRPr lang="en-IN" sz="3200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3817974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95536" y="260648"/>
            <a:ext cx="7992888" cy="10464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IN" b="1" dirty="0">
              <a:ln w="31550" cmpd="sng">
                <a:gradFill>
                  <a:gsLst>
                    <a:gs pos="25000">
                      <a:schemeClr val="accent1">
                        <a:shade val="25000"/>
                        <a:satMod val="190000"/>
                      </a:schemeClr>
                    </a:gs>
                    <a:gs pos="80000">
                      <a:schemeClr val="accent1">
                        <a:tint val="75000"/>
                        <a:satMod val="190000"/>
                      </a:schemeClr>
                    </a:gs>
                  </a:gsLst>
                  <a:lin ang="5400000"/>
                </a:gradFill>
                <a:prstDash val="solid"/>
              </a:ln>
              <a:solidFill>
                <a:srgbClr val="00B0F0"/>
              </a:solidFill>
              <a:effectLst>
                <a:outerShdw blurRad="41275" dist="12700" dir="12000000" algn="tl" rotWithShape="0">
                  <a:srgbClr val="000000">
                    <a:alpha val="40000"/>
                  </a:srgbClr>
                </a:outerShdw>
              </a:effectLst>
            </a:endParaRPr>
          </a:p>
          <a:p>
            <a:pPr algn="ctr"/>
            <a:r>
              <a:rPr lang="en-IN" sz="4400" b="1" dirty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00B0F0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  <a:latin typeface="Harlow Solid Italic" pitchFamily="82" charset="0"/>
              </a:rPr>
              <a:t>Emerging Logic Devices 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433513"/>
            <a:ext cx="6858000" cy="3990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796098" y="5836761"/>
            <a:ext cx="622417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The amount of energy dissipation is </a:t>
            </a:r>
            <a:r>
              <a:rPr lang="en-US" i="1" dirty="0"/>
              <a:t>KTln2</a:t>
            </a:r>
            <a:r>
              <a:rPr lang="en-US" dirty="0"/>
              <a:t> per bit erase.</a:t>
            </a:r>
            <a:endParaRPr lang="en-IN" dirty="0"/>
          </a:p>
        </p:txBody>
      </p:sp>
    </p:spTree>
    <p:extLst>
      <p:ext uri="{BB962C8B-B14F-4D97-AF65-F5344CB8AC3E}">
        <p14:creationId xmlns="" xmlns:p14="http://schemas.microsoft.com/office/powerpoint/2010/main" val="13430209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99392"/>
            <a:ext cx="8229600" cy="1143000"/>
          </a:xfrm>
        </p:spPr>
        <p:txBody>
          <a:bodyPr/>
          <a:lstStyle/>
          <a:p>
            <a:r>
              <a:rPr lang="en-IN" b="1" dirty="0" smtClean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00B0F0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  <a:latin typeface="Harlow Solid Italic" pitchFamily="82" charset="0"/>
                <a:ea typeface="GulimChe" pitchFamily="49" charset="-127"/>
              </a:rPr>
              <a:t>Contents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64704"/>
            <a:ext cx="8229600" cy="5001419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US" sz="2400" b="1" dirty="0" smtClean="0"/>
              <a:t>REVERSIBLE LOGIC</a:t>
            </a:r>
          </a:p>
          <a:p>
            <a:pPr marL="973138"/>
            <a:r>
              <a:rPr lang="en-US" sz="1600" b="1" dirty="0" smtClean="0">
                <a:solidFill>
                  <a:schemeClr val="bg1">
                    <a:lumMod val="65000"/>
                  </a:schemeClr>
                </a:solidFill>
              </a:rPr>
              <a:t>Invention of computing devices</a:t>
            </a:r>
          </a:p>
          <a:p>
            <a:pPr marL="973138"/>
            <a:r>
              <a:rPr lang="en-US" sz="1600" b="1" dirty="0" smtClean="0">
                <a:solidFill>
                  <a:schemeClr val="bg1">
                    <a:lumMod val="65000"/>
                  </a:schemeClr>
                </a:solidFill>
              </a:rPr>
              <a:t>Scaling of MOSFET </a:t>
            </a:r>
          </a:p>
          <a:p>
            <a:pPr marL="973138"/>
            <a:r>
              <a:rPr lang="en-IN" sz="1600" b="1" dirty="0" smtClean="0">
                <a:solidFill>
                  <a:schemeClr val="bg1">
                    <a:lumMod val="65000"/>
                  </a:schemeClr>
                </a:solidFill>
              </a:rPr>
              <a:t>Emerging Logic Devices </a:t>
            </a:r>
            <a:endParaRPr lang="en-US" sz="1600" b="1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973138"/>
            <a:r>
              <a:rPr lang="en-US" sz="1600" b="1" dirty="0" smtClean="0"/>
              <a:t>Reversibility in Real Life</a:t>
            </a:r>
          </a:p>
          <a:p>
            <a:pPr marL="973138"/>
            <a:r>
              <a:rPr lang="en-US" sz="1600" b="1" dirty="0" smtClean="0">
                <a:solidFill>
                  <a:schemeClr val="bg1">
                    <a:lumMod val="65000"/>
                  </a:schemeClr>
                </a:solidFill>
              </a:rPr>
              <a:t>Reversible Logic</a:t>
            </a:r>
          </a:p>
          <a:p>
            <a:pPr marL="973138"/>
            <a:r>
              <a:rPr lang="en-US" sz="1600" b="1" dirty="0" smtClean="0">
                <a:solidFill>
                  <a:schemeClr val="bg1">
                    <a:lumMod val="65000"/>
                  </a:schemeClr>
                </a:solidFill>
              </a:rPr>
              <a:t>Properties</a:t>
            </a:r>
          </a:p>
          <a:p>
            <a:pPr marL="973138">
              <a:buNone/>
            </a:pPr>
            <a:r>
              <a:rPr lang="en-US" sz="1600" b="1" dirty="0" smtClean="0">
                <a:solidFill>
                  <a:schemeClr val="bg1">
                    <a:lumMod val="65000"/>
                  </a:schemeClr>
                </a:solidFill>
              </a:rPr>
              <a:t>	Reversibility</a:t>
            </a:r>
          </a:p>
          <a:p>
            <a:pPr marL="973138">
              <a:buNone/>
            </a:pPr>
            <a:r>
              <a:rPr lang="en-US" sz="1600" b="1" dirty="0" smtClean="0">
                <a:solidFill>
                  <a:schemeClr val="bg1">
                    <a:lumMod val="65000"/>
                  </a:schemeClr>
                </a:solidFill>
              </a:rPr>
              <a:t>	Universality</a:t>
            </a:r>
          </a:p>
          <a:p>
            <a:pPr marL="973138">
              <a:buNone/>
            </a:pPr>
            <a:r>
              <a:rPr lang="en-US" sz="1600" b="1" dirty="0" smtClean="0">
                <a:solidFill>
                  <a:schemeClr val="bg1">
                    <a:lumMod val="65000"/>
                  </a:schemeClr>
                </a:solidFill>
              </a:rPr>
              <a:t>	Fault Tolerance</a:t>
            </a:r>
          </a:p>
          <a:p>
            <a:pPr marL="973138"/>
            <a:r>
              <a:rPr lang="en-US" sz="1600" b="1" dirty="0" smtClean="0">
                <a:solidFill>
                  <a:schemeClr val="bg1">
                    <a:lumMod val="65000"/>
                  </a:schemeClr>
                </a:solidFill>
              </a:rPr>
              <a:t>Reversible Logic Circuits</a:t>
            </a:r>
          </a:p>
          <a:p>
            <a:pPr>
              <a:buNone/>
            </a:pPr>
            <a:r>
              <a:rPr lang="en-US" sz="2400" b="1" dirty="0" smtClean="0">
                <a:solidFill>
                  <a:schemeClr val="bg1">
                    <a:lumMod val="65000"/>
                  </a:schemeClr>
                </a:solidFill>
              </a:rPr>
              <a:t>QCA</a:t>
            </a:r>
            <a:endParaRPr lang="en-US" sz="1600" b="1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973138"/>
            <a:r>
              <a:rPr lang="en-US" sz="1600" b="1" dirty="0" smtClean="0">
                <a:solidFill>
                  <a:schemeClr val="bg1">
                    <a:lumMod val="65000"/>
                  </a:schemeClr>
                </a:solidFill>
              </a:rPr>
              <a:t>Clocking</a:t>
            </a:r>
          </a:p>
          <a:p>
            <a:pPr marL="973138"/>
            <a:r>
              <a:rPr lang="en-US" sz="1600" b="1" dirty="0" smtClean="0">
                <a:solidFill>
                  <a:schemeClr val="bg1">
                    <a:lumMod val="65000"/>
                  </a:schemeClr>
                </a:solidFill>
              </a:rPr>
              <a:t>Types of wires</a:t>
            </a:r>
          </a:p>
          <a:p>
            <a:pPr marL="973138"/>
            <a:r>
              <a:rPr lang="en-US" sz="1600" b="1" dirty="0" smtClean="0">
                <a:solidFill>
                  <a:schemeClr val="bg1">
                    <a:lumMod val="65000"/>
                  </a:schemeClr>
                </a:solidFill>
              </a:rPr>
              <a:t>Examples</a:t>
            </a:r>
          </a:p>
          <a:p>
            <a:pPr marL="973138"/>
            <a:r>
              <a:rPr lang="en-US" sz="1600" b="1" dirty="0" smtClean="0">
                <a:solidFill>
                  <a:schemeClr val="bg1">
                    <a:lumMod val="65000"/>
                  </a:schemeClr>
                </a:solidFill>
              </a:rPr>
              <a:t>Router</a:t>
            </a:r>
          </a:p>
          <a:p>
            <a:pPr marL="973138"/>
            <a:r>
              <a:rPr lang="en-IN" sz="1600" b="1" dirty="0" smtClean="0">
                <a:solidFill>
                  <a:schemeClr val="bg1">
                    <a:lumMod val="65000"/>
                  </a:schemeClr>
                </a:solidFill>
              </a:rPr>
              <a:t>Tools Used</a:t>
            </a:r>
            <a:endParaRPr lang="en-US" sz="1600" b="1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973138"/>
            <a:r>
              <a:rPr lang="en-IN" sz="1600" b="1" dirty="0" smtClean="0">
                <a:solidFill>
                  <a:schemeClr val="bg1">
                    <a:lumMod val="65000"/>
                  </a:schemeClr>
                </a:solidFill>
              </a:rPr>
              <a:t>Practical Feasibilities</a:t>
            </a:r>
            <a:endParaRPr lang="en-IN" sz="1600" b="1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483747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en-US" b="1" dirty="0" smtClean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00B0F0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  <a:latin typeface="Harlow Solid Italic" pitchFamily="82" charset="0"/>
                <a:cs typeface="Times New Roman" pitchFamily="18" charset="0"/>
              </a:rPr>
              <a:t>Reversibility in Real Life</a:t>
            </a:r>
            <a:endParaRPr lang="en-US" b="1" dirty="0">
              <a:ln w="31550" cmpd="sng">
                <a:gradFill>
                  <a:gsLst>
                    <a:gs pos="25000">
                      <a:schemeClr val="accent1">
                        <a:shade val="25000"/>
                        <a:satMod val="190000"/>
                      </a:schemeClr>
                    </a:gs>
                    <a:gs pos="80000">
                      <a:schemeClr val="accent1">
                        <a:tint val="75000"/>
                        <a:satMod val="190000"/>
                      </a:schemeClr>
                    </a:gs>
                  </a:gsLst>
                  <a:lin ang="5400000"/>
                </a:gradFill>
                <a:prstDash val="solid"/>
              </a:ln>
              <a:solidFill>
                <a:srgbClr val="00B0F0"/>
              </a:solidFill>
              <a:effectLst>
                <a:outerShdw blurRad="41275" dist="12700" dir="12000000" algn="tl" rotWithShape="0">
                  <a:srgbClr val="000000">
                    <a:alpha val="40000"/>
                  </a:srgbClr>
                </a:outerShdw>
              </a:effectLst>
              <a:latin typeface="Harlow Solid Italic" pitchFamily="82" charset="0"/>
              <a:cs typeface="Times New Roman" pitchFamily="18" charset="0"/>
            </a:endParaRPr>
          </a:p>
        </p:txBody>
      </p:sp>
      <p:pic>
        <p:nvPicPr>
          <p:cNvPr id="1026" name="Picture 2" descr="https://k8schoollessons.com/wp-content/uploads/2013/02/reversible-changes-1.jpg"/>
          <p:cNvPicPr>
            <a:picLocks noChangeAspect="1" noChangeArrowheads="1"/>
          </p:cNvPicPr>
          <p:nvPr/>
        </p:nvPicPr>
        <p:blipFill>
          <a:blip r:embed="rId2" cstate="print"/>
          <a:srcRect t="32000" b="32000"/>
          <a:stretch>
            <a:fillRect/>
          </a:stretch>
        </p:blipFill>
        <p:spPr bwMode="auto">
          <a:xfrm>
            <a:off x="0" y="1044658"/>
            <a:ext cx="4800600" cy="1371600"/>
          </a:xfrm>
          <a:prstGeom prst="rect">
            <a:avLst/>
          </a:prstGeom>
          <a:noFill/>
        </p:spPr>
      </p:pic>
      <p:pic>
        <p:nvPicPr>
          <p:cNvPr id="1028" name="Picture 4" descr="https://k8schoollessons.com/wp-content/uploads/2013/02/choc-melting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16016" y="2705099"/>
            <a:ext cx="4427984" cy="1106997"/>
          </a:xfrm>
          <a:prstGeom prst="rect">
            <a:avLst/>
          </a:prstGeom>
          <a:noFill/>
        </p:spPr>
      </p:pic>
      <p:pic>
        <p:nvPicPr>
          <p:cNvPr id="1030" name="Picture 6" descr="https://k8schoollessons.com/wp-content/uploads/2013/02/wax-melting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102" y="4060723"/>
            <a:ext cx="5712271" cy="914400"/>
          </a:xfrm>
          <a:prstGeom prst="rect">
            <a:avLst/>
          </a:prstGeom>
          <a:noFill/>
        </p:spPr>
      </p:pic>
      <p:pic>
        <p:nvPicPr>
          <p:cNvPr id="1032" name="Picture 8" descr="https://k8schoollessons.com/wp-content/uploads/2013/02/salt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923928" y="5600699"/>
            <a:ext cx="4905375" cy="114300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38834949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08" y="8191"/>
            <a:ext cx="8229600" cy="1143000"/>
          </a:xfrm>
        </p:spPr>
        <p:txBody>
          <a:bodyPr/>
          <a:lstStyle/>
          <a:p>
            <a:r>
              <a:rPr lang="en-US" b="1" dirty="0" smtClean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00B0F0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  <a:latin typeface="Harlow Solid Italic" pitchFamily="82" charset="0"/>
                <a:cs typeface="Times New Roman" pitchFamily="18" charset="0"/>
              </a:rPr>
              <a:t>Irreversibility</a:t>
            </a:r>
            <a:endParaRPr lang="en-US" b="1" dirty="0">
              <a:ln w="31550" cmpd="sng">
                <a:gradFill>
                  <a:gsLst>
                    <a:gs pos="25000">
                      <a:schemeClr val="accent1">
                        <a:shade val="25000"/>
                        <a:satMod val="190000"/>
                      </a:schemeClr>
                    </a:gs>
                    <a:gs pos="80000">
                      <a:schemeClr val="accent1">
                        <a:tint val="75000"/>
                        <a:satMod val="190000"/>
                      </a:schemeClr>
                    </a:gs>
                  </a:gsLst>
                  <a:lin ang="5400000"/>
                </a:gradFill>
                <a:prstDash val="solid"/>
              </a:ln>
              <a:solidFill>
                <a:srgbClr val="00B0F0"/>
              </a:solidFill>
              <a:effectLst>
                <a:outerShdw blurRad="41275" dist="12700" dir="12000000" algn="tl" rotWithShape="0">
                  <a:srgbClr val="000000">
                    <a:alpha val="40000"/>
                  </a:srgbClr>
                </a:outerShdw>
              </a:effectLst>
              <a:latin typeface="Harlow Solid Italic" pitchFamily="82" charset="0"/>
              <a:cs typeface="Times New Roman" pitchFamily="18" charset="0"/>
            </a:endParaRPr>
          </a:p>
        </p:txBody>
      </p:sp>
      <p:pic>
        <p:nvPicPr>
          <p:cNvPr id="79874" name="Picture 2"/>
          <p:cNvPicPr>
            <a:picLocks noChangeAspect="1" noChangeArrowheads="1"/>
          </p:cNvPicPr>
          <p:nvPr/>
        </p:nvPicPr>
        <p:blipFill>
          <a:blip r:embed="rId2" cstate="print"/>
          <a:srcRect l="2617" r="2617" b="11446"/>
          <a:stretch>
            <a:fillRect/>
          </a:stretch>
        </p:blipFill>
        <p:spPr bwMode="auto">
          <a:xfrm>
            <a:off x="304800" y="1202001"/>
            <a:ext cx="3962400" cy="12699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98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30413" y="4114800"/>
            <a:ext cx="5200650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987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724128" y="4295775"/>
            <a:ext cx="2847975" cy="2562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9877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646817" y="2132856"/>
            <a:ext cx="4391025" cy="14216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16570824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99392"/>
            <a:ext cx="8229600" cy="1143000"/>
          </a:xfrm>
        </p:spPr>
        <p:txBody>
          <a:bodyPr/>
          <a:lstStyle/>
          <a:p>
            <a:r>
              <a:rPr lang="en-IN" b="1" dirty="0" smtClean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00B0F0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  <a:latin typeface="Harlow Solid Italic" pitchFamily="82" charset="0"/>
                <a:ea typeface="GulimChe" pitchFamily="49" charset="-127"/>
              </a:rPr>
              <a:t>Contents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64704"/>
            <a:ext cx="8229600" cy="5001419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US" sz="2400" b="1" dirty="0" smtClean="0"/>
              <a:t>REVERSIBLE LOGIC</a:t>
            </a:r>
          </a:p>
          <a:p>
            <a:pPr marL="973138"/>
            <a:r>
              <a:rPr lang="en-US" sz="1600" b="1" dirty="0" smtClean="0">
                <a:solidFill>
                  <a:schemeClr val="bg1">
                    <a:lumMod val="65000"/>
                  </a:schemeClr>
                </a:solidFill>
              </a:rPr>
              <a:t>Invention of computing devices</a:t>
            </a:r>
          </a:p>
          <a:p>
            <a:pPr marL="973138"/>
            <a:r>
              <a:rPr lang="en-US" sz="1600" b="1" dirty="0" smtClean="0">
                <a:solidFill>
                  <a:schemeClr val="bg1">
                    <a:lumMod val="65000"/>
                  </a:schemeClr>
                </a:solidFill>
              </a:rPr>
              <a:t>Scaling of MOSFET </a:t>
            </a:r>
          </a:p>
          <a:p>
            <a:pPr marL="973138"/>
            <a:r>
              <a:rPr lang="en-IN" sz="1600" b="1" dirty="0" smtClean="0">
                <a:solidFill>
                  <a:schemeClr val="bg1">
                    <a:lumMod val="65000"/>
                  </a:schemeClr>
                </a:solidFill>
              </a:rPr>
              <a:t>Emerging Logic Devices </a:t>
            </a:r>
            <a:endParaRPr lang="en-US" sz="1600" b="1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973138"/>
            <a:r>
              <a:rPr lang="en-US" sz="1600" b="1" dirty="0" smtClean="0">
                <a:solidFill>
                  <a:schemeClr val="bg1">
                    <a:lumMod val="65000"/>
                  </a:schemeClr>
                </a:solidFill>
              </a:rPr>
              <a:t>Reversibility in Real Life</a:t>
            </a:r>
          </a:p>
          <a:p>
            <a:pPr marL="973138"/>
            <a:r>
              <a:rPr lang="en-US" sz="1600" b="1" dirty="0" smtClean="0"/>
              <a:t>Reversible Logic</a:t>
            </a:r>
          </a:p>
          <a:p>
            <a:pPr marL="973138"/>
            <a:r>
              <a:rPr lang="en-US" sz="1600" b="1" dirty="0" smtClean="0">
                <a:solidFill>
                  <a:schemeClr val="bg1">
                    <a:lumMod val="65000"/>
                  </a:schemeClr>
                </a:solidFill>
              </a:rPr>
              <a:t>Properties</a:t>
            </a:r>
          </a:p>
          <a:p>
            <a:pPr marL="973138">
              <a:buNone/>
            </a:pPr>
            <a:r>
              <a:rPr lang="en-US" sz="1600" b="1" dirty="0" smtClean="0">
                <a:solidFill>
                  <a:schemeClr val="bg1">
                    <a:lumMod val="65000"/>
                  </a:schemeClr>
                </a:solidFill>
              </a:rPr>
              <a:t>	Reversibility</a:t>
            </a:r>
          </a:p>
          <a:p>
            <a:pPr marL="973138">
              <a:buNone/>
            </a:pPr>
            <a:r>
              <a:rPr lang="en-US" sz="1600" b="1" dirty="0" smtClean="0">
                <a:solidFill>
                  <a:schemeClr val="bg1">
                    <a:lumMod val="65000"/>
                  </a:schemeClr>
                </a:solidFill>
              </a:rPr>
              <a:t>	Universality</a:t>
            </a:r>
          </a:p>
          <a:p>
            <a:pPr marL="973138">
              <a:buNone/>
            </a:pPr>
            <a:r>
              <a:rPr lang="en-US" sz="1600" b="1" dirty="0" smtClean="0">
                <a:solidFill>
                  <a:schemeClr val="bg1">
                    <a:lumMod val="65000"/>
                  </a:schemeClr>
                </a:solidFill>
              </a:rPr>
              <a:t>	Fault Tolerance</a:t>
            </a:r>
          </a:p>
          <a:p>
            <a:pPr marL="973138"/>
            <a:r>
              <a:rPr lang="en-US" sz="1600" b="1" dirty="0" smtClean="0">
                <a:solidFill>
                  <a:schemeClr val="bg1">
                    <a:lumMod val="65000"/>
                  </a:schemeClr>
                </a:solidFill>
              </a:rPr>
              <a:t>Reversible Logic Circuits</a:t>
            </a:r>
          </a:p>
          <a:p>
            <a:pPr>
              <a:buNone/>
            </a:pPr>
            <a:r>
              <a:rPr lang="en-US" sz="2400" b="1" dirty="0" smtClean="0">
                <a:solidFill>
                  <a:schemeClr val="bg1">
                    <a:lumMod val="65000"/>
                  </a:schemeClr>
                </a:solidFill>
              </a:rPr>
              <a:t>QCA</a:t>
            </a:r>
            <a:endParaRPr lang="en-US" sz="1600" b="1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973138"/>
            <a:r>
              <a:rPr lang="en-US" sz="1600" b="1" dirty="0" smtClean="0">
                <a:solidFill>
                  <a:schemeClr val="bg1">
                    <a:lumMod val="65000"/>
                  </a:schemeClr>
                </a:solidFill>
              </a:rPr>
              <a:t>Clocking</a:t>
            </a:r>
          </a:p>
          <a:p>
            <a:pPr marL="973138"/>
            <a:r>
              <a:rPr lang="en-US" sz="1600" b="1" dirty="0" smtClean="0">
                <a:solidFill>
                  <a:schemeClr val="bg1">
                    <a:lumMod val="65000"/>
                  </a:schemeClr>
                </a:solidFill>
              </a:rPr>
              <a:t>Types of wires</a:t>
            </a:r>
          </a:p>
          <a:p>
            <a:pPr marL="973138"/>
            <a:r>
              <a:rPr lang="en-US" sz="1600" b="1" dirty="0" smtClean="0">
                <a:solidFill>
                  <a:schemeClr val="bg1">
                    <a:lumMod val="65000"/>
                  </a:schemeClr>
                </a:solidFill>
              </a:rPr>
              <a:t>Examples</a:t>
            </a:r>
          </a:p>
          <a:p>
            <a:pPr marL="973138"/>
            <a:r>
              <a:rPr lang="en-US" sz="1600" b="1" dirty="0" smtClean="0">
                <a:solidFill>
                  <a:schemeClr val="bg1">
                    <a:lumMod val="65000"/>
                  </a:schemeClr>
                </a:solidFill>
              </a:rPr>
              <a:t>Router</a:t>
            </a:r>
          </a:p>
          <a:p>
            <a:pPr marL="973138"/>
            <a:r>
              <a:rPr lang="en-IN" sz="1600" b="1" dirty="0" smtClean="0">
                <a:solidFill>
                  <a:schemeClr val="bg1">
                    <a:lumMod val="65000"/>
                  </a:schemeClr>
                </a:solidFill>
              </a:rPr>
              <a:t>Tools Used</a:t>
            </a:r>
            <a:endParaRPr lang="en-US" sz="1600" b="1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973138"/>
            <a:r>
              <a:rPr lang="en-IN" sz="1600" b="1" dirty="0" smtClean="0">
                <a:solidFill>
                  <a:schemeClr val="bg1">
                    <a:lumMod val="65000"/>
                  </a:schemeClr>
                </a:solidFill>
              </a:rPr>
              <a:t>Practical Feasibilities</a:t>
            </a:r>
            <a:endParaRPr lang="en-IN" sz="1600" b="1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3314" name="Picture 2" descr="Image result for idea imag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44008" y="1124744"/>
            <a:ext cx="4076700" cy="498157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 prst="riblet"/>
            <a:contourClr>
              <a:srgbClr val="969696"/>
            </a:contourClr>
          </a:sp3d>
        </p:spPr>
      </p:pic>
    </p:spTree>
    <p:extLst>
      <p:ext uri="{BB962C8B-B14F-4D97-AF65-F5344CB8AC3E}">
        <p14:creationId xmlns="" xmlns:p14="http://schemas.microsoft.com/office/powerpoint/2010/main" val="483747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algn="just">
              <a:buClr>
                <a:schemeClr val="tx1"/>
              </a:buClr>
              <a:defRPr/>
            </a:pPr>
            <a:r>
              <a:rPr lang="en-US" b="1" dirty="0">
                <a:latin typeface="Times New Roman" pitchFamily="18" charset="0"/>
                <a:cs typeface="Times New Roman" pitchFamily="18" charset="0"/>
              </a:rPr>
              <a:t>It has been proved ( by Bennett and </a:t>
            </a:r>
            <a:r>
              <a:rPr lang="en-US" b="1" dirty="0" err="1" smtClean="0">
                <a:latin typeface="Times New Roman" pitchFamily="18" charset="0"/>
                <a:cs typeface="Times New Roman" pitchFamily="18" charset="0"/>
              </a:rPr>
              <a:t>Landauer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) 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that ,</a:t>
            </a:r>
          </a:p>
          <a:p>
            <a:pPr algn="just">
              <a:buClr>
                <a:schemeClr val="tx1"/>
              </a:buClr>
              <a:buNone/>
              <a:defRPr/>
            </a:pPr>
            <a:r>
              <a:rPr lang="en-US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“losing information in a circuit causes losing power. Information lost when the input vector cannot be uniquely recovered from the output vector of a combinational circuit”.</a:t>
            </a:r>
            <a:endParaRPr lang="en-US" i="1" dirty="0">
              <a:latin typeface="Times New Roman" pitchFamily="18" charset="0"/>
              <a:cs typeface="Times New Roman" pitchFamily="18" charset="0"/>
            </a:endParaRPr>
          </a:p>
          <a:p>
            <a:pPr algn="just">
              <a:buClr>
                <a:schemeClr val="tx1"/>
              </a:buClr>
              <a:defRPr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The gate/ circuit does not loose information is called </a:t>
            </a:r>
            <a:r>
              <a:rPr lang="en-US" b="1" i="1" dirty="0" smtClean="0">
                <a:latin typeface="Times New Roman" pitchFamily="18" charset="0"/>
                <a:cs typeface="Times New Roman" pitchFamily="18" charset="0"/>
              </a:rPr>
              <a:t>Reversible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. </a:t>
            </a:r>
            <a:endParaRPr lang="en-US" i="1" dirty="0">
              <a:latin typeface="Times New Roman" pitchFamily="18" charset="0"/>
              <a:cs typeface="Times New Roman" pitchFamily="18" charset="0"/>
            </a:endParaRPr>
          </a:p>
          <a:p>
            <a:pPr algn="just">
              <a:buClr>
                <a:schemeClr val="tx1"/>
              </a:buClr>
              <a:defRPr/>
            </a:pPr>
            <a:r>
              <a:rPr lang="en-US" dirty="0" err="1">
                <a:latin typeface="Times New Roman" pitchFamily="18" charset="0"/>
                <a:cs typeface="Times New Roman" pitchFamily="18" charset="0"/>
              </a:rPr>
              <a:t>kT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* log 2 Joules of heat energy for every bit of information that is lost.</a:t>
            </a:r>
          </a:p>
          <a:p>
            <a:pPr algn="just">
              <a:buNone/>
              <a:defRPr/>
            </a:pPr>
            <a:endParaRPr lang="en-US" i="1" dirty="0">
              <a:latin typeface="Times New Roman" pitchFamily="18" charset="0"/>
              <a:cs typeface="Times New Roman" pitchFamily="18" charset="0"/>
            </a:endParaRPr>
          </a:p>
          <a:p>
            <a:pPr algn="just">
              <a:buNone/>
              <a:defRPr/>
            </a:pPr>
            <a:endParaRPr lang="en-US" dirty="0">
              <a:latin typeface="Garamond" pitchFamily="18" charset="0"/>
              <a:cs typeface="Times New Roman" pitchFamily="18" charset="0"/>
            </a:endParaRPr>
          </a:p>
          <a:p>
            <a:pPr algn="just"/>
            <a:endParaRPr lang="en-US" dirty="0" smtClean="0"/>
          </a:p>
          <a:p>
            <a:pPr algn="just"/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573314" y="332656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5000" b="0" kern="120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00B0F0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  <a:latin typeface="Harlow Solid Italic" pitchFamily="82" charset="0"/>
              </a:rPr>
              <a:t>Why Reversible Logic?</a:t>
            </a:r>
          </a:p>
        </p:txBody>
      </p:sp>
    </p:spTree>
    <p:extLst>
      <p:ext uri="{BB962C8B-B14F-4D97-AF65-F5344CB8AC3E}">
        <p14:creationId xmlns="" xmlns:p14="http://schemas.microsoft.com/office/powerpoint/2010/main" val="39134523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4007966"/>
            <a:ext cx="8820472" cy="1077218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extrusionH="57150">
              <a:bevelT w="38100" h="38100" prst="relaxedInset"/>
            </a:sp3d>
          </a:bodyPr>
          <a:lstStyle/>
          <a:p>
            <a:r>
              <a:rPr lang="en-US" b="1" dirty="0">
                <a:latin typeface="Georgia" pitchFamily="18" charset="0"/>
              </a:rPr>
              <a:t>The amount of energy dissipation is </a:t>
            </a:r>
            <a:r>
              <a:rPr lang="en-US" b="1" i="1" dirty="0">
                <a:latin typeface="Georgia" pitchFamily="18" charset="0"/>
              </a:rPr>
              <a:t>KTln2</a:t>
            </a:r>
            <a:r>
              <a:rPr lang="en-US" b="1" dirty="0">
                <a:latin typeface="Georgia" pitchFamily="18" charset="0"/>
              </a:rPr>
              <a:t> per bit erase</a:t>
            </a:r>
            <a:r>
              <a:rPr lang="en-US" b="1" dirty="0" smtClean="0">
                <a:latin typeface="Georgia" pitchFamily="18" charset="0"/>
              </a:rPr>
              <a:t>.</a:t>
            </a:r>
          </a:p>
          <a:p>
            <a:endParaRPr lang="en-US" b="1" dirty="0" smtClean="0">
              <a:latin typeface="Georgia" pitchFamily="18" charset="0"/>
            </a:endParaRPr>
          </a:p>
          <a:p>
            <a:pPr algn="ctr"/>
            <a:r>
              <a:rPr lang="en-US" sz="2800" b="1" dirty="0" smtClean="0">
                <a:solidFill>
                  <a:srgbClr val="FF0000"/>
                </a:solidFill>
                <a:latin typeface="Georgia" pitchFamily="18" charset="0"/>
              </a:rPr>
              <a:t>INFORMATION LOSS = = = ENERGY LOSS</a:t>
            </a:r>
            <a:endParaRPr lang="en-IN" sz="2800" b="1" dirty="0">
              <a:solidFill>
                <a:srgbClr val="FF0000"/>
              </a:solidFill>
              <a:latin typeface="Georgia" pitchFamily="18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5973686" y="989112"/>
            <a:ext cx="2054698" cy="2520280"/>
            <a:chOff x="6551734" y="989112"/>
            <a:chExt cx="2054698" cy="2520280"/>
          </a:xfrm>
        </p:grpSpPr>
        <p:sp>
          <p:nvSpPr>
            <p:cNvPr id="15" name="Rectangle 14"/>
            <p:cNvSpPr/>
            <p:nvPr/>
          </p:nvSpPr>
          <p:spPr>
            <a:xfrm>
              <a:off x="6551734" y="989112"/>
              <a:ext cx="9765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i="1" dirty="0" smtClean="0">
                  <a:latin typeface="Georgia" pitchFamily="18" charset="0"/>
                </a:rPr>
                <a:t>KTln2</a:t>
              </a:r>
              <a:r>
                <a:rPr lang="en-US" b="1" dirty="0" smtClean="0">
                  <a:latin typeface="Georgia" pitchFamily="18" charset="0"/>
                </a:rPr>
                <a:t> </a:t>
              </a:r>
              <a:endParaRPr lang="en-IN" b="1" dirty="0">
                <a:latin typeface="Georgia" pitchFamily="18" charset="0"/>
              </a:endParaRPr>
            </a:p>
          </p:txBody>
        </p:sp>
        <p:grpSp>
          <p:nvGrpSpPr>
            <p:cNvPr id="16" name="Group 25"/>
            <p:cNvGrpSpPr/>
            <p:nvPr/>
          </p:nvGrpSpPr>
          <p:grpSpPr>
            <a:xfrm>
              <a:off x="6715483" y="1267852"/>
              <a:ext cx="1890949" cy="2241540"/>
              <a:chOff x="6715483" y="1267852"/>
              <a:chExt cx="1890949" cy="2241540"/>
            </a:xfrm>
          </p:grpSpPr>
          <p:sp>
            <p:nvSpPr>
              <p:cNvPr id="17" name="Rectangle 17"/>
              <p:cNvSpPr/>
              <p:nvPr/>
            </p:nvSpPr>
            <p:spPr>
              <a:xfrm>
                <a:off x="6715483" y="1267852"/>
                <a:ext cx="97654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b="1" i="1" dirty="0" smtClean="0">
                    <a:latin typeface="Georgia" pitchFamily="18" charset="0"/>
                  </a:rPr>
                  <a:t>KTln2</a:t>
                </a:r>
                <a:r>
                  <a:rPr lang="en-US" b="1" dirty="0" smtClean="0">
                    <a:latin typeface="Georgia" pitchFamily="18" charset="0"/>
                  </a:rPr>
                  <a:t> </a:t>
                </a:r>
                <a:endParaRPr lang="en-IN" b="1" dirty="0">
                  <a:latin typeface="Georgia" pitchFamily="18" charset="0"/>
                </a:endParaRPr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6867883" y="1565176"/>
                <a:ext cx="97654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b="1" i="1" dirty="0" smtClean="0">
                    <a:latin typeface="Georgia" pitchFamily="18" charset="0"/>
                  </a:rPr>
                  <a:t>KTln2</a:t>
                </a:r>
                <a:r>
                  <a:rPr lang="en-US" b="1" dirty="0" smtClean="0">
                    <a:latin typeface="Georgia" pitchFamily="18" charset="0"/>
                  </a:rPr>
                  <a:t> </a:t>
                </a:r>
                <a:endParaRPr lang="en-IN" b="1" dirty="0">
                  <a:latin typeface="Georgia" pitchFamily="18" charset="0"/>
                </a:endParaRPr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7020283" y="1915924"/>
                <a:ext cx="97654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b="1" i="1" dirty="0" smtClean="0">
                    <a:latin typeface="Georgia" pitchFamily="18" charset="0"/>
                  </a:rPr>
                  <a:t>KTln2</a:t>
                </a:r>
                <a:r>
                  <a:rPr lang="en-US" b="1" dirty="0" smtClean="0">
                    <a:latin typeface="Georgia" pitchFamily="18" charset="0"/>
                  </a:rPr>
                  <a:t> </a:t>
                </a:r>
                <a:endParaRPr lang="en-IN" b="1" dirty="0">
                  <a:latin typeface="Georgia" pitchFamily="18" charset="0"/>
                </a:endParaRPr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7172683" y="2213248"/>
                <a:ext cx="97654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b="1" i="1" dirty="0" smtClean="0">
                    <a:latin typeface="Georgia" pitchFamily="18" charset="0"/>
                  </a:rPr>
                  <a:t>KTln2</a:t>
                </a:r>
                <a:r>
                  <a:rPr lang="en-US" b="1" dirty="0" smtClean="0">
                    <a:latin typeface="Georgia" pitchFamily="18" charset="0"/>
                  </a:rPr>
                  <a:t> </a:t>
                </a:r>
                <a:endParaRPr lang="en-IN" b="1" dirty="0">
                  <a:latin typeface="Georgia" pitchFamily="18" charset="0"/>
                </a:endParaRPr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7325083" y="2501280"/>
                <a:ext cx="97654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b="1" i="1" dirty="0" smtClean="0">
                    <a:latin typeface="Georgia" pitchFamily="18" charset="0"/>
                  </a:rPr>
                  <a:t>KTln2</a:t>
                </a:r>
                <a:r>
                  <a:rPr lang="en-US" b="1" dirty="0" smtClean="0">
                    <a:latin typeface="Georgia" pitchFamily="18" charset="0"/>
                  </a:rPr>
                  <a:t> </a:t>
                </a:r>
                <a:endParaRPr lang="en-IN" b="1" dirty="0">
                  <a:latin typeface="Georgia" pitchFamily="18" charset="0"/>
                </a:endParaRPr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7477483" y="2852028"/>
                <a:ext cx="97654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b="1" i="1" dirty="0" smtClean="0">
                    <a:latin typeface="Georgia" pitchFamily="18" charset="0"/>
                  </a:rPr>
                  <a:t>KTln2</a:t>
                </a:r>
                <a:r>
                  <a:rPr lang="en-US" b="1" dirty="0" smtClean="0">
                    <a:latin typeface="Georgia" pitchFamily="18" charset="0"/>
                  </a:rPr>
                  <a:t> </a:t>
                </a:r>
                <a:endParaRPr lang="en-IN" b="1" dirty="0">
                  <a:latin typeface="Georgia" pitchFamily="18" charset="0"/>
                </a:endParaRPr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7629883" y="3140060"/>
                <a:ext cx="97654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b="1" i="1" dirty="0" smtClean="0">
                    <a:latin typeface="Georgia" pitchFamily="18" charset="0"/>
                  </a:rPr>
                  <a:t>KTln2</a:t>
                </a:r>
                <a:r>
                  <a:rPr lang="en-US" b="1" dirty="0" smtClean="0">
                    <a:latin typeface="Georgia" pitchFamily="18" charset="0"/>
                  </a:rPr>
                  <a:t> </a:t>
                </a:r>
                <a:endParaRPr lang="en-IN" b="1" dirty="0">
                  <a:latin typeface="Georgia" pitchFamily="18" charset="0"/>
                </a:endParaRPr>
              </a:p>
            </p:txBody>
          </p:sp>
        </p:grpSp>
      </p:grpSp>
      <p:grpSp>
        <p:nvGrpSpPr>
          <p:cNvPr id="24" name="Group 23"/>
          <p:cNvGrpSpPr/>
          <p:nvPr/>
        </p:nvGrpSpPr>
        <p:grpSpPr>
          <a:xfrm>
            <a:off x="1437182" y="989112"/>
            <a:ext cx="2054698" cy="2520280"/>
            <a:chOff x="141051" y="836712"/>
            <a:chExt cx="2054698" cy="2520280"/>
          </a:xfrm>
        </p:grpSpPr>
        <p:sp>
          <p:nvSpPr>
            <p:cNvPr id="25" name="Rectangle 24"/>
            <p:cNvSpPr/>
            <p:nvPr/>
          </p:nvSpPr>
          <p:spPr>
            <a:xfrm>
              <a:off x="141051" y="836712"/>
              <a:ext cx="9765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i="1" dirty="0" smtClean="0">
                  <a:latin typeface="Georgia" pitchFamily="18" charset="0"/>
                </a:rPr>
                <a:t>KTln2</a:t>
              </a:r>
              <a:r>
                <a:rPr lang="en-US" b="1" dirty="0" smtClean="0">
                  <a:latin typeface="Georgia" pitchFamily="18" charset="0"/>
                </a:rPr>
                <a:t> </a:t>
              </a:r>
              <a:endParaRPr lang="en-IN" b="1" dirty="0">
                <a:latin typeface="Georgia" pitchFamily="18" charset="0"/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304800" y="1115452"/>
              <a:ext cx="9765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i="1" dirty="0" smtClean="0">
                  <a:latin typeface="Georgia" pitchFamily="18" charset="0"/>
                </a:rPr>
                <a:t>KTln2</a:t>
              </a:r>
              <a:r>
                <a:rPr lang="en-US" b="1" dirty="0" smtClean="0">
                  <a:latin typeface="Georgia" pitchFamily="18" charset="0"/>
                </a:rPr>
                <a:t> </a:t>
              </a:r>
              <a:endParaRPr lang="en-IN" b="1" dirty="0">
                <a:latin typeface="Georgia" pitchFamily="18" charset="0"/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457200" y="1412776"/>
              <a:ext cx="9765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i="1" dirty="0" smtClean="0">
                  <a:latin typeface="Georgia" pitchFamily="18" charset="0"/>
                </a:rPr>
                <a:t>KTln2</a:t>
              </a:r>
              <a:r>
                <a:rPr lang="en-US" b="1" dirty="0" smtClean="0">
                  <a:latin typeface="Georgia" pitchFamily="18" charset="0"/>
                </a:rPr>
                <a:t> </a:t>
              </a:r>
              <a:endParaRPr lang="en-IN" b="1" dirty="0">
                <a:latin typeface="Georgia" pitchFamily="18" charset="0"/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609600" y="1763524"/>
              <a:ext cx="9765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i="1" dirty="0" smtClean="0">
                  <a:latin typeface="Georgia" pitchFamily="18" charset="0"/>
                </a:rPr>
                <a:t>KTln2</a:t>
              </a:r>
              <a:r>
                <a:rPr lang="en-US" b="1" dirty="0" smtClean="0">
                  <a:latin typeface="Georgia" pitchFamily="18" charset="0"/>
                </a:rPr>
                <a:t> </a:t>
              </a:r>
              <a:endParaRPr lang="en-IN" b="1" dirty="0">
                <a:latin typeface="Georgia" pitchFamily="18" charset="0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762000" y="2060848"/>
              <a:ext cx="9765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i="1" dirty="0" smtClean="0">
                  <a:latin typeface="Georgia" pitchFamily="18" charset="0"/>
                </a:rPr>
                <a:t>KTln2</a:t>
              </a:r>
              <a:r>
                <a:rPr lang="en-US" b="1" dirty="0" smtClean="0">
                  <a:latin typeface="Georgia" pitchFamily="18" charset="0"/>
                </a:rPr>
                <a:t> </a:t>
              </a:r>
              <a:endParaRPr lang="en-IN" b="1" dirty="0">
                <a:latin typeface="Georgia" pitchFamily="18" charset="0"/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914400" y="2348880"/>
              <a:ext cx="9765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i="1" dirty="0" smtClean="0">
                  <a:latin typeface="Georgia" pitchFamily="18" charset="0"/>
                </a:rPr>
                <a:t>KTln2</a:t>
              </a:r>
              <a:r>
                <a:rPr lang="en-US" b="1" dirty="0" smtClean="0">
                  <a:latin typeface="Georgia" pitchFamily="18" charset="0"/>
                </a:rPr>
                <a:t> </a:t>
              </a:r>
              <a:endParaRPr lang="en-IN" b="1" dirty="0">
                <a:latin typeface="Georgia" pitchFamily="18" charset="0"/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1066800" y="2699628"/>
              <a:ext cx="9765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i="1" dirty="0" smtClean="0">
                  <a:latin typeface="Georgia" pitchFamily="18" charset="0"/>
                </a:rPr>
                <a:t>KTln2</a:t>
              </a:r>
              <a:r>
                <a:rPr lang="en-US" b="1" dirty="0" smtClean="0">
                  <a:latin typeface="Georgia" pitchFamily="18" charset="0"/>
                </a:rPr>
                <a:t> </a:t>
              </a:r>
              <a:endParaRPr lang="en-IN" b="1" dirty="0">
                <a:latin typeface="Georgia" pitchFamily="18" charset="0"/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1219200" y="2987660"/>
              <a:ext cx="9765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i="1" dirty="0" smtClean="0">
                  <a:latin typeface="Georgia" pitchFamily="18" charset="0"/>
                </a:rPr>
                <a:t>KTln2</a:t>
              </a:r>
              <a:r>
                <a:rPr lang="en-US" b="1" dirty="0" smtClean="0">
                  <a:latin typeface="Georgia" pitchFamily="18" charset="0"/>
                </a:rPr>
                <a:t> </a:t>
              </a:r>
              <a:endParaRPr lang="en-IN" b="1" dirty="0">
                <a:latin typeface="Georgia" pitchFamily="18" charset="0"/>
              </a:endParaRP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2517302" y="989112"/>
            <a:ext cx="2054698" cy="2520280"/>
            <a:chOff x="141051" y="836712"/>
            <a:chExt cx="2054698" cy="2520280"/>
          </a:xfrm>
        </p:grpSpPr>
        <p:sp>
          <p:nvSpPr>
            <p:cNvPr id="34" name="Rectangle 33"/>
            <p:cNvSpPr/>
            <p:nvPr/>
          </p:nvSpPr>
          <p:spPr>
            <a:xfrm>
              <a:off x="141051" y="836712"/>
              <a:ext cx="9765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i="1" dirty="0" smtClean="0">
                  <a:latin typeface="Georgia" pitchFamily="18" charset="0"/>
                </a:rPr>
                <a:t>KTln2</a:t>
              </a:r>
              <a:r>
                <a:rPr lang="en-US" b="1" dirty="0" smtClean="0">
                  <a:latin typeface="Georgia" pitchFamily="18" charset="0"/>
                </a:rPr>
                <a:t> </a:t>
              </a:r>
              <a:endParaRPr lang="en-IN" b="1" dirty="0">
                <a:latin typeface="Georgia" pitchFamily="18" charset="0"/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304800" y="1115452"/>
              <a:ext cx="9765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i="1" dirty="0" smtClean="0">
                  <a:latin typeface="Georgia" pitchFamily="18" charset="0"/>
                </a:rPr>
                <a:t>KTln2</a:t>
              </a:r>
              <a:r>
                <a:rPr lang="en-US" b="1" dirty="0" smtClean="0">
                  <a:latin typeface="Georgia" pitchFamily="18" charset="0"/>
                </a:rPr>
                <a:t> </a:t>
              </a:r>
              <a:endParaRPr lang="en-IN" b="1" dirty="0">
                <a:latin typeface="Georgia" pitchFamily="18" charset="0"/>
              </a:endParaRP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457200" y="1412776"/>
              <a:ext cx="9765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i="1" dirty="0" smtClean="0">
                  <a:latin typeface="Georgia" pitchFamily="18" charset="0"/>
                </a:rPr>
                <a:t>KTln2</a:t>
              </a:r>
              <a:r>
                <a:rPr lang="en-US" b="1" dirty="0" smtClean="0">
                  <a:latin typeface="Georgia" pitchFamily="18" charset="0"/>
                </a:rPr>
                <a:t> </a:t>
              </a:r>
              <a:endParaRPr lang="en-IN" b="1" dirty="0">
                <a:latin typeface="Georgia" pitchFamily="18" charset="0"/>
              </a:endParaRP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609600" y="1763524"/>
              <a:ext cx="9765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i="1" dirty="0" smtClean="0">
                  <a:latin typeface="Georgia" pitchFamily="18" charset="0"/>
                </a:rPr>
                <a:t>KTln2</a:t>
              </a:r>
              <a:r>
                <a:rPr lang="en-US" b="1" dirty="0" smtClean="0">
                  <a:latin typeface="Georgia" pitchFamily="18" charset="0"/>
                </a:rPr>
                <a:t> </a:t>
              </a:r>
              <a:endParaRPr lang="en-IN" b="1" dirty="0">
                <a:latin typeface="Georgia" pitchFamily="18" charset="0"/>
              </a:endParaRP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762000" y="2060848"/>
              <a:ext cx="9765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i="1" dirty="0" smtClean="0">
                  <a:latin typeface="Georgia" pitchFamily="18" charset="0"/>
                </a:rPr>
                <a:t>KTln2</a:t>
              </a:r>
              <a:r>
                <a:rPr lang="en-US" b="1" dirty="0" smtClean="0">
                  <a:latin typeface="Georgia" pitchFamily="18" charset="0"/>
                </a:rPr>
                <a:t> </a:t>
              </a:r>
              <a:endParaRPr lang="en-IN" b="1" dirty="0">
                <a:latin typeface="Georgia" pitchFamily="18" charset="0"/>
              </a:endParaRP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914400" y="2348880"/>
              <a:ext cx="9765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i="1" dirty="0" smtClean="0">
                  <a:latin typeface="Georgia" pitchFamily="18" charset="0"/>
                </a:rPr>
                <a:t>KTln2</a:t>
              </a:r>
              <a:r>
                <a:rPr lang="en-US" b="1" dirty="0" smtClean="0">
                  <a:latin typeface="Georgia" pitchFamily="18" charset="0"/>
                </a:rPr>
                <a:t> </a:t>
              </a:r>
              <a:endParaRPr lang="en-IN" b="1" dirty="0">
                <a:latin typeface="Georgia" pitchFamily="18" charset="0"/>
              </a:endParaRP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1066800" y="2699628"/>
              <a:ext cx="9765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i="1" dirty="0" smtClean="0">
                  <a:latin typeface="Georgia" pitchFamily="18" charset="0"/>
                </a:rPr>
                <a:t>KTln2</a:t>
              </a:r>
              <a:r>
                <a:rPr lang="en-US" b="1" dirty="0" smtClean="0">
                  <a:latin typeface="Georgia" pitchFamily="18" charset="0"/>
                </a:rPr>
                <a:t> </a:t>
              </a:r>
              <a:endParaRPr lang="en-IN" b="1" dirty="0">
                <a:latin typeface="Georgia" pitchFamily="18" charset="0"/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1219200" y="2987660"/>
              <a:ext cx="9765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i="1" dirty="0" smtClean="0">
                  <a:latin typeface="Georgia" pitchFamily="18" charset="0"/>
                </a:rPr>
                <a:t>KTln2</a:t>
              </a:r>
              <a:r>
                <a:rPr lang="en-US" b="1" dirty="0" smtClean="0">
                  <a:latin typeface="Georgia" pitchFamily="18" charset="0"/>
                </a:rPr>
                <a:t> </a:t>
              </a:r>
              <a:endParaRPr lang="en-IN" b="1" dirty="0">
                <a:latin typeface="Georgia" pitchFamily="18" charset="0"/>
              </a:endParaRPr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3635896" y="989112"/>
            <a:ext cx="2054698" cy="2520280"/>
            <a:chOff x="141051" y="836712"/>
            <a:chExt cx="2054698" cy="2520280"/>
          </a:xfrm>
        </p:grpSpPr>
        <p:sp>
          <p:nvSpPr>
            <p:cNvPr id="43" name="Rectangle 42"/>
            <p:cNvSpPr/>
            <p:nvPr/>
          </p:nvSpPr>
          <p:spPr>
            <a:xfrm>
              <a:off x="141051" y="836712"/>
              <a:ext cx="9765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i="1" dirty="0" smtClean="0">
                  <a:latin typeface="Georgia" pitchFamily="18" charset="0"/>
                </a:rPr>
                <a:t>KTln2</a:t>
              </a:r>
              <a:r>
                <a:rPr lang="en-US" b="1" dirty="0" smtClean="0">
                  <a:latin typeface="Georgia" pitchFamily="18" charset="0"/>
                </a:rPr>
                <a:t> </a:t>
              </a:r>
              <a:endParaRPr lang="en-IN" b="1" dirty="0">
                <a:latin typeface="Georgia" pitchFamily="18" charset="0"/>
              </a:endParaRP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304800" y="1115452"/>
              <a:ext cx="9765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i="1" dirty="0" smtClean="0">
                  <a:latin typeface="Georgia" pitchFamily="18" charset="0"/>
                </a:rPr>
                <a:t>KTln2</a:t>
              </a:r>
              <a:r>
                <a:rPr lang="en-US" b="1" dirty="0" smtClean="0">
                  <a:latin typeface="Georgia" pitchFamily="18" charset="0"/>
                </a:rPr>
                <a:t> </a:t>
              </a:r>
              <a:endParaRPr lang="en-IN" b="1" dirty="0">
                <a:latin typeface="Georgia" pitchFamily="18" charset="0"/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457200" y="1412776"/>
              <a:ext cx="9765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i="1" dirty="0" smtClean="0">
                  <a:latin typeface="Georgia" pitchFamily="18" charset="0"/>
                </a:rPr>
                <a:t>KTln2</a:t>
              </a:r>
              <a:r>
                <a:rPr lang="en-US" b="1" dirty="0" smtClean="0">
                  <a:latin typeface="Georgia" pitchFamily="18" charset="0"/>
                </a:rPr>
                <a:t> </a:t>
              </a:r>
              <a:endParaRPr lang="en-IN" b="1" dirty="0">
                <a:latin typeface="Georgia" pitchFamily="18" charset="0"/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609600" y="1763524"/>
              <a:ext cx="9765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i="1" dirty="0" smtClean="0">
                  <a:latin typeface="Georgia" pitchFamily="18" charset="0"/>
                </a:rPr>
                <a:t>KTln2</a:t>
              </a:r>
              <a:r>
                <a:rPr lang="en-US" b="1" dirty="0" smtClean="0">
                  <a:latin typeface="Georgia" pitchFamily="18" charset="0"/>
                </a:rPr>
                <a:t> </a:t>
              </a:r>
              <a:endParaRPr lang="en-IN" b="1" dirty="0">
                <a:latin typeface="Georgia" pitchFamily="18" charset="0"/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762000" y="2060848"/>
              <a:ext cx="9765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i="1" dirty="0" smtClean="0">
                  <a:latin typeface="Georgia" pitchFamily="18" charset="0"/>
                </a:rPr>
                <a:t>KTln2</a:t>
              </a:r>
              <a:r>
                <a:rPr lang="en-US" b="1" dirty="0" smtClean="0">
                  <a:latin typeface="Georgia" pitchFamily="18" charset="0"/>
                </a:rPr>
                <a:t> </a:t>
              </a:r>
              <a:endParaRPr lang="en-IN" b="1" dirty="0">
                <a:latin typeface="Georgia" pitchFamily="18" charset="0"/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914400" y="2348880"/>
              <a:ext cx="9765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i="1" dirty="0" smtClean="0">
                  <a:latin typeface="Georgia" pitchFamily="18" charset="0"/>
                </a:rPr>
                <a:t>KTln2</a:t>
              </a:r>
              <a:r>
                <a:rPr lang="en-US" b="1" dirty="0" smtClean="0">
                  <a:latin typeface="Georgia" pitchFamily="18" charset="0"/>
                </a:rPr>
                <a:t> </a:t>
              </a:r>
              <a:endParaRPr lang="en-IN" b="1" dirty="0">
                <a:latin typeface="Georgia" pitchFamily="18" charset="0"/>
              </a:endParaRP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1066800" y="2699628"/>
              <a:ext cx="9765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i="1" dirty="0" smtClean="0">
                  <a:latin typeface="Georgia" pitchFamily="18" charset="0"/>
                </a:rPr>
                <a:t>KTln2</a:t>
              </a:r>
              <a:r>
                <a:rPr lang="en-US" b="1" dirty="0" smtClean="0">
                  <a:latin typeface="Georgia" pitchFamily="18" charset="0"/>
                </a:rPr>
                <a:t> </a:t>
              </a:r>
              <a:endParaRPr lang="en-IN" b="1" dirty="0">
                <a:latin typeface="Georgia" pitchFamily="18" charset="0"/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1219200" y="2987660"/>
              <a:ext cx="9765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i="1" dirty="0" smtClean="0">
                  <a:latin typeface="Georgia" pitchFamily="18" charset="0"/>
                </a:rPr>
                <a:t>KTln2</a:t>
              </a:r>
              <a:r>
                <a:rPr lang="en-US" b="1" dirty="0" smtClean="0">
                  <a:latin typeface="Georgia" pitchFamily="18" charset="0"/>
                </a:rPr>
                <a:t> </a:t>
              </a:r>
              <a:endParaRPr lang="en-IN" b="1" dirty="0">
                <a:latin typeface="Georgia" pitchFamily="18" charset="0"/>
              </a:endParaRPr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4788024" y="989112"/>
            <a:ext cx="2054698" cy="2520280"/>
            <a:chOff x="141051" y="836712"/>
            <a:chExt cx="2054698" cy="2520280"/>
          </a:xfrm>
        </p:grpSpPr>
        <p:sp>
          <p:nvSpPr>
            <p:cNvPr id="52" name="Rectangle 51"/>
            <p:cNvSpPr/>
            <p:nvPr/>
          </p:nvSpPr>
          <p:spPr>
            <a:xfrm>
              <a:off x="141051" y="836712"/>
              <a:ext cx="9765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i="1" dirty="0" smtClean="0">
                  <a:latin typeface="Georgia" pitchFamily="18" charset="0"/>
                </a:rPr>
                <a:t>KTln2</a:t>
              </a:r>
              <a:r>
                <a:rPr lang="en-US" b="1" dirty="0" smtClean="0">
                  <a:latin typeface="Georgia" pitchFamily="18" charset="0"/>
                </a:rPr>
                <a:t> </a:t>
              </a:r>
              <a:endParaRPr lang="en-IN" b="1" dirty="0">
                <a:latin typeface="Georgia" pitchFamily="18" charset="0"/>
              </a:endParaRPr>
            </a:p>
          </p:txBody>
        </p:sp>
        <p:sp>
          <p:nvSpPr>
            <p:cNvPr id="53" name="Rectangle 52"/>
            <p:cNvSpPr/>
            <p:nvPr/>
          </p:nvSpPr>
          <p:spPr>
            <a:xfrm>
              <a:off x="304800" y="1115452"/>
              <a:ext cx="9765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i="1" dirty="0" smtClean="0">
                  <a:latin typeface="Georgia" pitchFamily="18" charset="0"/>
                </a:rPr>
                <a:t>KTln2</a:t>
              </a:r>
              <a:r>
                <a:rPr lang="en-US" b="1" dirty="0" smtClean="0">
                  <a:latin typeface="Georgia" pitchFamily="18" charset="0"/>
                </a:rPr>
                <a:t> </a:t>
              </a:r>
              <a:endParaRPr lang="en-IN" b="1" dirty="0">
                <a:latin typeface="Georgia" pitchFamily="18" charset="0"/>
              </a:endParaRPr>
            </a:p>
          </p:txBody>
        </p:sp>
        <p:sp>
          <p:nvSpPr>
            <p:cNvPr id="54" name="Rectangle 53"/>
            <p:cNvSpPr/>
            <p:nvPr/>
          </p:nvSpPr>
          <p:spPr>
            <a:xfrm>
              <a:off x="457200" y="1412776"/>
              <a:ext cx="9765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i="1" dirty="0" smtClean="0">
                  <a:latin typeface="Georgia" pitchFamily="18" charset="0"/>
                </a:rPr>
                <a:t>KTln2</a:t>
              </a:r>
              <a:r>
                <a:rPr lang="en-US" b="1" dirty="0" smtClean="0">
                  <a:latin typeface="Georgia" pitchFamily="18" charset="0"/>
                </a:rPr>
                <a:t> </a:t>
              </a:r>
              <a:endParaRPr lang="en-IN" b="1" dirty="0">
                <a:latin typeface="Georgia" pitchFamily="18" charset="0"/>
              </a:endParaRPr>
            </a:p>
          </p:txBody>
        </p:sp>
        <p:sp>
          <p:nvSpPr>
            <p:cNvPr id="55" name="Rectangle 54"/>
            <p:cNvSpPr/>
            <p:nvPr/>
          </p:nvSpPr>
          <p:spPr>
            <a:xfrm>
              <a:off x="609600" y="1763524"/>
              <a:ext cx="9765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i="1" dirty="0" smtClean="0">
                  <a:latin typeface="Georgia" pitchFamily="18" charset="0"/>
                </a:rPr>
                <a:t>KTln2</a:t>
              </a:r>
              <a:r>
                <a:rPr lang="en-US" b="1" dirty="0" smtClean="0">
                  <a:latin typeface="Georgia" pitchFamily="18" charset="0"/>
                </a:rPr>
                <a:t> </a:t>
              </a:r>
              <a:endParaRPr lang="en-IN" b="1" dirty="0">
                <a:latin typeface="Georgia" pitchFamily="18" charset="0"/>
              </a:endParaRPr>
            </a:p>
          </p:txBody>
        </p:sp>
        <p:sp>
          <p:nvSpPr>
            <p:cNvPr id="56" name="Rectangle 55"/>
            <p:cNvSpPr/>
            <p:nvPr/>
          </p:nvSpPr>
          <p:spPr>
            <a:xfrm>
              <a:off x="762000" y="2060848"/>
              <a:ext cx="9765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i="1" dirty="0" smtClean="0">
                  <a:latin typeface="Georgia" pitchFamily="18" charset="0"/>
                </a:rPr>
                <a:t>KTln2</a:t>
              </a:r>
              <a:r>
                <a:rPr lang="en-US" b="1" dirty="0" smtClean="0">
                  <a:latin typeface="Georgia" pitchFamily="18" charset="0"/>
                </a:rPr>
                <a:t> </a:t>
              </a:r>
              <a:endParaRPr lang="en-IN" b="1" dirty="0">
                <a:latin typeface="Georgia" pitchFamily="18" charset="0"/>
              </a:endParaRP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914400" y="2348880"/>
              <a:ext cx="9765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i="1" dirty="0" smtClean="0">
                  <a:latin typeface="Georgia" pitchFamily="18" charset="0"/>
                </a:rPr>
                <a:t>KTln2</a:t>
              </a:r>
              <a:r>
                <a:rPr lang="en-US" b="1" dirty="0" smtClean="0">
                  <a:latin typeface="Georgia" pitchFamily="18" charset="0"/>
                </a:rPr>
                <a:t> </a:t>
              </a:r>
              <a:endParaRPr lang="en-IN" b="1" dirty="0">
                <a:latin typeface="Georgia" pitchFamily="18" charset="0"/>
              </a:endParaRP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1066800" y="2699628"/>
              <a:ext cx="9765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i="1" dirty="0" smtClean="0">
                  <a:latin typeface="Georgia" pitchFamily="18" charset="0"/>
                </a:rPr>
                <a:t>KTln2</a:t>
              </a:r>
              <a:r>
                <a:rPr lang="en-US" b="1" dirty="0" smtClean="0">
                  <a:latin typeface="Georgia" pitchFamily="18" charset="0"/>
                </a:rPr>
                <a:t> </a:t>
              </a:r>
              <a:endParaRPr lang="en-IN" b="1" dirty="0">
                <a:latin typeface="Georgia" pitchFamily="18" charset="0"/>
              </a:endParaRP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1219200" y="2987660"/>
              <a:ext cx="9765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i="1" dirty="0" smtClean="0">
                  <a:latin typeface="Georgia" pitchFamily="18" charset="0"/>
                </a:rPr>
                <a:t>KTln2</a:t>
              </a:r>
              <a:r>
                <a:rPr lang="en-US" b="1" dirty="0" smtClean="0">
                  <a:latin typeface="Georgia" pitchFamily="18" charset="0"/>
                </a:rPr>
                <a:t> </a:t>
              </a:r>
              <a:endParaRPr lang="en-IN" b="1" dirty="0">
                <a:latin typeface="Georgia" pitchFamily="18" charset="0"/>
              </a:endParaRPr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293451" y="989112"/>
            <a:ext cx="2054698" cy="2520280"/>
            <a:chOff x="141051" y="836712"/>
            <a:chExt cx="2054698" cy="2520280"/>
          </a:xfrm>
        </p:grpSpPr>
        <p:sp>
          <p:nvSpPr>
            <p:cNvPr id="61" name="Rectangle 60"/>
            <p:cNvSpPr/>
            <p:nvPr/>
          </p:nvSpPr>
          <p:spPr>
            <a:xfrm>
              <a:off x="141051" y="836712"/>
              <a:ext cx="9765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i="1" dirty="0" smtClean="0">
                  <a:latin typeface="Georgia" pitchFamily="18" charset="0"/>
                </a:rPr>
                <a:t>KTln2</a:t>
              </a:r>
              <a:r>
                <a:rPr lang="en-US" b="1" dirty="0" smtClean="0">
                  <a:latin typeface="Georgia" pitchFamily="18" charset="0"/>
                </a:rPr>
                <a:t> </a:t>
              </a:r>
              <a:endParaRPr lang="en-IN" b="1" dirty="0">
                <a:latin typeface="Georgia" pitchFamily="18" charset="0"/>
              </a:endParaRPr>
            </a:p>
          </p:txBody>
        </p:sp>
        <p:sp>
          <p:nvSpPr>
            <p:cNvPr id="62" name="Rectangle 61"/>
            <p:cNvSpPr/>
            <p:nvPr/>
          </p:nvSpPr>
          <p:spPr>
            <a:xfrm>
              <a:off x="304800" y="1115452"/>
              <a:ext cx="9765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i="1" dirty="0" smtClean="0">
                  <a:latin typeface="Georgia" pitchFamily="18" charset="0"/>
                </a:rPr>
                <a:t>KTln2</a:t>
              </a:r>
              <a:r>
                <a:rPr lang="en-US" b="1" dirty="0" smtClean="0">
                  <a:latin typeface="Georgia" pitchFamily="18" charset="0"/>
                </a:rPr>
                <a:t> </a:t>
              </a:r>
              <a:endParaRPr lang="en-IN" b="1" dirty="0">
                <a:latin typeface="Georgia" pitchFamily="18" charset="0"/>
              </a:endParaRPr>
            </a:p>
          </p:txBody>
        </p:sp>
        <p:sp>
          <p:nvSpPr>
            <p:cNvPr id="63" name="Rectangle 62"/>
            <p:cNvSpPr/>
            <p:nvPr/>
          </p:nvSpPr>
          <p:spPr>
            <a:xfrm>
              <a:off x="457200" y="1412776"/>
              <a:ext cx="9765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i="1" dirty="0" smtClean="0">
                  <a:latin typeface="Georgia" pitchFamily="18" charset="0"/>
                </a:rPr>
                <a:t>KTln2</a:t>
              </a:r>
              <a:r>
                <a:rPr lang="en-US" b="1" dirty="0" smtClean="0">
                  <a:latin typeface="Georgia" pitchFamily="18" charset="0"/>
                </a:rPr>
                <a:t> </a:t>
              </a:r>
              <a:endParaRPr lang="en-IN" b="1" dirty="0">
                <a:latin typeface="Georgia" pitchFamily="18" charset="0"/>
              </a:endParaRPr>
            </a:p>
          </p:txBody>
        </p:sp>
        <p:sp>
          <p:nvSpPr>
            <p:cNvPr id="64" name="Rectangle 63"/>
            <p:cNvSpPr/>
            <p:nvPr/>
          </p:nvSpPr>
          <p:spPr>
            <a:xfrm>
              <a:off x="609600" y="1763524"/>
              <a:ext cx="9765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i="1" dirty="0" smtClean="0">
                  <a:latin typeface="Georgia" pitchFamily="18" charset="0"/>
                </a:rPr>
                <a:t>KTln2</a:t>
              </a:r>
              <a:r>
                <a:rPr lang="en-US" b="1" dirty="0" smtClean="0">
                  <a:latin typeface="Georgia" pitchFamily="18" charset="0"/>
                </a:rPr>
                <a:t> </a:t>
              </a:r>
              <a:endParaRPr lang="en-IN" b="1" dirty="0">
                <a:latin typeface="Georgia" pitchFamily="18" charset="0"/>
              </a:endParaRPr>
            </a:p>
          </p:txBody>
        </p:sp>
        <p:sp>
          <p:nvSpPr>
            <p:cNvPr id="65" name="Rectangle 64"/>
            <p:cNvSpPr/>
            <p:nvPr/>
          </p:nvSpPr>
          <p:spPr>
            <a:xfrm>
              <a:off x="762000" y="2060848"/>
              <a:ext cx="9765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i="1" dirty="0" smtClean="0">
                  <a:latin typeface="Georgia" pitchFamily="18" charset="0"/>
                </a:rPr>
                <a:t>KTln2</a:t>
              </a:r>
              <a:r>
                <a:rPr lang="en-US" b="1" dirty="0" smtClean="0">
                  <a:latin typeface="Georgia" pitchFamily="18" charset="0"/>
                </a:rPr>
                <a:t> </a:t>
              </a:r>
              <a:endParaRPr lang="en-IN" b="1" dirty="0">
                <a:latin typeface="Georgia" pitchFamily="18" charset="0"/>
              </a:endParaRPr>
            </a:p>
          </p:txBody>
        </p:sp>
        <p:sp>
          <p:nvSpPr>
            <p:cNvPr id="66" name="Rectangle 65"/>
            <p:cNvSpPr/>
            <p:nvPr/>
          </p:nvSpPr>
          <p:spPr>
            <a:xfrm>
              <a:off x="914400" y="2348880"/>
              <a:ext cx="9765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i="1" dirty="0" smtClean="0">
                  <a:latin typeface="Georgia" pitchFamily="18" charset="0"/>
                </a:rPr>
                <a:t>KTln2</a:t>
              </a:r>
              <a:r>
                <a:rPr lang="en-US" b="1" dirty="0" smtClean="0">
                  <a:latin typeface="Georgia" pitchFamily="18" charset="0"/>
                </a:rPr>
                <a:t> </a:t>
              </a:r>
              <a:endParaRPr lang="en-IN" b="1" dirty="0">
                <a:latin typeface="Georgia" pitchFamily="18" charset="0"/>
              </a:endParaRPr>
            </a:p>
          </p:txBody>
        </p:sp>
        <p:sp>
          <p:nvSpPr>
            <p:cNvPr id="67" name="Rectangle 66"/>
            <p:cNvSpPr/>
            <p:nvPr/>
          </p:nvSpPr>
          <p:spPr>
            <a:xfrm>
              <a:off x="1066800" y="2699628"/>
              <a:ext cx="9765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i="1" dirty="0" smtClean="0">
                  <a:latin typeface="Georgia" pitchFamily="18" charset="0"/>
                </a:rPr>
                <a:t>KTln2</a:t>
              </a:r>
              <a:r>
                <a:rPr lang="en-US" b="1" dirty="0" smtClean="0">
                  <a:latin typeface="Georgia" pitchFamily="18" charset="0"/>
                </a:rPr>
                <a:t> </a:t>
              </a:r>
              <a:endParaRPr lang="en-IN" b="1" dirty="0">
                <a:latin typeface="Georgia" pitchFamily="18" charset="0"/>
              </a:endParaRPr>
            </a:p>
          </p:txBody>
        </p:sp>
        <p:sp>
          <p:nvSpPr>
            <p:cNvPr id="68" name="Rectangle 67"/>
            <p:cNvSpPr/>
            <p:nvPr/>
          </p:nvSpPr>
          <p:spPr>
            <a:xfrm>
              <a:off x="1219200" y="2987660"/>
              <a:ext cx="9765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i="1" dirty="0" smtClean="0">
                  <a:latin typeface="Georgia" pitchFamily="18" charset="0"/>
                </a:rPr>
                <a:t>KTln2</a:t>
              </a:r>
              <a:r>
                <a:rPr lang="en-US" b="1" dirty="0" smtClean="0">
                  <a:latin typeface="Georgia" pitchFamily="18" charset="0"/>
                </a:rPr>
                <a:t> </a:t>
              </a:r>
              <a:endParaRPr lang="en-IN" b="1" dirty="0">
                <a:latin typeface="Georgia" pitchFamily="18" charset="0"/>
              </a:endParaRPr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7236296" y="980728"/>
            <a:ext cx="2054698" cy="2520280"/>
            <a:chOff x="141051" y="836712"/>
            <a:chExt cx="2054698" cy="2520280"/>
          </a:xfrm>
        </p:grpSpPr>
        <p:sp>
          <p:nvSpPr>
            <p:cNvPr id="70" name="Rectangle 69"/>
            <p:cNvSpPr/>
            <p:nvPr/>
          </p:nvSpPr>
          <p:spPr>
            <a:xfrm>
              <a:off x="141051" y="836712"/>
              <a:ext cx="9765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i="1" dirty="0" smtClean="0">
                  <a:latin typeface="Georgia" pitchFamily="18" charset="0"/>
                </a:rPr>
                <a:t>KTln2</a:t>
              </a:r>
              <a:r>
                <a:rPr lang="en-US" b="1" dirty="0" smtClean="0">
                  <a:latin typeface="Georgia" pitchFamily="18" charset="0"/>
                </a:rPr>
                <a:t> </a:t>
              </a:r>
              <a:endParaRPr lang="en-IN" b="1" dirty="0">
                <a:latin typeface="Georgia" pitchFamily="18" charset="0"/>
              </a:endParaRPr>
            </a:p>
          </p:txBody>
        </p:sp>
        <p:sp>
          <p:nvSpPr>
            <p:cNvPr id="71" name="Rectangle 70"/>
            <p:cNvSpPr/>
            <p:nvPr/>
          </p:nvSpPr>
          <p:spPr>
            <a:xfrm>
              <a:off x="304800" y="1115452"/>
              <a:ext cx="9765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i="1" dirty="0" smtClean="0">
                  <a:latin typeface="Georgia" pitchFamily="18" charset="0"/>
                </a:rPr>
                <a:t>KTln2</a:t>
              </a:r>
              <a:r>
                <a:rPr lang="en-US" b="1" dirty="0" smtClean="0">
                  <a:latin typeface="Georgia" pitchFamily="18" charset="0"/>
                </a:rPr>
                <a:t> </a:t>
              </a:r>
              <a:endParaRPr lang="en-IN" b="1" dirty="0">
                <a:latin typeface="Georgia" pitchFamily="18" charset="0"/>
              </a:endParaRPr>
            </a:p>
          </p:txBody>
        </p:sp>
        <p:sp>
          <p:nvSpPr>
            <p:cNvPr id="72" name="Rectangle 71"/>
            <p:cNvSpPr/>
            <p:nvPr/>
          </p:nvSpPr>
          <p:spPr>
            <a:xfrm>
              <a:off x="457200" y="1412776"/>
              <a:ext cx="9765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i="1" dirty="0" smtClean="0">
                  <a:latin typeface="Georgia" pitchFamily="18" charset="0"/>
                </a:rPr>
                <a:t>KTln2</a:t>
              </a:r>
              <a:r>
                <a:rPr lang="en-US" b="1" dirty="0" smtClean="0">
                  <a:latin typeface="Georgia" pitchFamily="18" charset="0"/>
                </a:rPr>
                <a:t> </a:t>
              </a:r>
              <a:endParaRPr lang="en-IN" b="1" dirty="0">
                <a:latin typeface="Georgia" pitchFamily="18" charset="0"/>
              </a:endParaRPr>
            </a:p>
          </p:txBody>
        </p:sp>
        <p:sp>
          <p:nvSpPr>
            <p:cNvPr id="73" name="Rectangle 72"/>
            <p:cNvSpPr/>
            <p:nvPr/>
          </p:nvSpPr>
          <p:spPr>
            <a:xfrm>
              <a:off x="609600" y="1763524"/>
              <a:ext cx="9765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i="1" dirty="0" smtClean="0">
                  <a:latin typeface="Georgia" pitchFamily="18" charset="0"/>
                </a:rPr>
                <a:t>KTln2</a:t>
              </a:r>
              <a:r>
                <a:rPr lang="en-US" b="1" dirty="0" smtClean="0">
                  <a:latin typeface="Georgia" pitchFamily="18" charset="0"/>
                </a:rPr>
                <a:t> </a:t>
              </a:r>
              <a:endParaRPr lang="en-IN" b="1" dirty="0">
                <a:latin typeface="Georgia" pitchFamily="18" charset="0"/>
              </a:endParaRPr>
            </a:p>
          </p:txBody>
        </p:sp>
        <p:sp>
          <p:nvSpPr>
            <p:cNvPr id="74" name="Rectangle 73"/>
            <p:cNvSpPr/>
            <p:nvPr/>
          </p:nvSpPr>
          <p:spPr>
            <a:xfrm>
              <a:off x="762000" y="2060848"/>
              <a:ext cx="9765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i="1" dirty="0" smtClean="0">
                  <a:latin typeface="Georgia" pitchFamily="18" charset="0"/>
                </a:rPr>
                <a:t>KTln2</a:t>
              </a:r>
              <a:r>
                <a:rPr lang="en-US" b="1" dirty="0" smtClean="0">
                  <a:latin typeface="Georgia" pitchFamily="18" charset="0"/>
                </a:rPr>
                <a:t> </a:t>
              </a:r>
              <a:endParaRPr lang="en-IN" b="1" dirty="0">
                <a:latin typeface="Georgia" pitchFamily="18" charset="0"/>
              </a:endParaRP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914400" y="2348880"/>
              <a:ext cx="9765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i="1" dirty="0" smtClean="0">
                  <a:latin typeface="Georgia" pitchFamily="18" charset="0"/>
                </a:rPr>
                <a:t>KTln2</a:t>
              </a:r>
              <a:r>
                <a:rPr lang="en-US" b="1" dirty="0" smtClean="0">
                  <a:latin typeface="Georgia" pitchFamily="18" charset="0"/>
                </a:rPr>
                <a:t> </a:t>
              </a:r>
              <a:endParaRPr lang="en-IN" b="1" dirty="0">
                <a:latin typeface="Georgia" pitchFamily="18" charset="0"/>
              </a:endParaRPr>
            </a:p>
          </p:txBody>
        </p:sp>
        <p:sp>
          <p:nvSpPr>
            <p:cNvPr id="76" name="Rectangle 75"/>
            <p:cNvSpPr/>
            <p:nvPr/>
          </p:nvSpPr>
          <p:spPr>
            <a:xfrm>
              <a:off x="1066800" y="2699628"/>
              <a:ext cx="9765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i="1" dirty="0" smtClean="0">
                  <a:latin typeface="Georgia" pitchFamily="18" charset="0"/>
                </a:rPr>
                <a:t>KTln2</a:t>
              </a:r>
              <a:r>
                <a:rPr lang="en-US" b="1" dirty="0" smtClean="0">
                  <a:latin typeface="Georgia" pitchFamily="18" charset="0"/>
                </a:rPr>
                <a:t> </a:t>
              </a:r>
              <a:endParaRPr lang="en-IN" b="1" dirty="0">
                <a:latin typeface="Georgia" pitchFamily="18" charset="0"/>
              </a:endParaRPr>
            </a:p>
          </p:txBody>
        </p:sp>
        <p:sp>
          <p:nvSpPr>
            <p:cNvPr id="77" name="Rectangle 76"/>
            <p:cNvSpPr/>
            <p:nvPr/>
          </p:nvSpPr>
          <p:spPr>
            <a:xfrm>
              <a:off x="1219200" y="2987660"/>
              <a:ext cx="9765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i="1" dirty="0" smtClean="0">
                  <a:latin typeface="Georgia" pitchFamily="18" charset="0"/>
                </a:rPr>
                <a:t>KTln2</a:t>
              </a:r>
              <a:r>
                <a:rPr lang="en-US" b="1" dirty="0" smtClean="0">
                  <a:latin typeface="Georgia" pitchFamily="18" charset="0"/>
                </a:rPr>
                <a:t> </a:t>
              </a:r>
              <a:endParaRPr lang="en-IN" b="1" dirty="0">
                <a:latin typeface="Georgia" pitchFamily="18" charset="0"/>
              </a:endParaRPr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00B0F0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  <a:latin typeface="Harlow Solid Italic" pitchFamily="82" charset="0"/>
              </a:rPr>
              <a:t>What is Reversible Logic?</a:t>
            </a:r>
            <a:endParaRPr lang="en-US" b="1" dirty="0">
              <a:ln w="31550" cmpd="sng">
                <a:gradFill>
                  <a:gsLst>
                    <a:gs pos="25000">
                      <a:schemeClr val="accent1">
                        <a:shade val="25000"/>
                        <a:satMod val="190000"/>
                      </a:schemeClr>
                    </a:gs>
                    <a:gs pos="80000">
                      <a:schemeClr val="accent1">
                        <a:tint val="75000"/>
                        <a:satMod val="190000"/>
                      </a:schemeClr>
                    </a:gs>
                  </a:gsLst>
                  <a:lin ang="5400000"/>
                </a:gradFill>
                <a:prstDash val="solid"/>
              </a:ln>
              <a:solidFill>
                <a:srgbClr val="00B0F0"/>
              </a:solidFill>
              <a:effectLst>
                <a:outerShdw blurRad="41275" dist="12700" dir="12000000" algn="tl" rotWithShape="0">
                  <a:srgbClr val="000000">
                    <a:alpha val="40000"/>
                  </a:srgbClr>
                </a:outerShdw>
              </a:effectLst>
              <a:latin typeface="Harlow Solid Italic" pitchFamily="8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Times New Roman" pitchFamily="18" charset="0"/>
              </a:rPr>
              <a:t>A gate or a circuit is reversible</a:t>
            </a:r>
            <a:r>
              <a:rPr lang="en-US" i="1" dirty="0" smtClean="0">
                <a:latin typeface="Times New Roman" pitchFamily="18" charset="0"/>
              </a:rPr>
              <a:t> </a:t>
            </a:r>
            <a:r>
              <a:rPr lang="en-US" dirty="0" smtClean="0">
                <a:latin typeface="Times New Roman" pitchFamily="18" charset="0"/>
              </a:rPr>
              <a:t>if the mapping from the inputs to the outputs is </a:t>
            </a:r>
            <a:r>
              <a:rPr lang="en-US" dirty="0" err="1" smtClean="0">
                <a:latin typeface="Times New Roman" pitchFamily="18" charset="0"/>
              </a:rPr>
              <a:t>bijective</a:t>
            </a:r>
            <a:r>
              <a:rPr lang="en-US" dirty="0" smtClean="0">
                <a:latin typeface="Times New Roman" pitchFamily="18" charset="0"/>
              </a:rPr>
              <a:t>.</a:t>
            </a:r>
          </a:p>
          <a:p>
            <a:r>
              <a:rPr lang="en-US" dirty="0" smtClean="0">
                <a:latin typeface="Times New Roman" pitchFamily="18" charset="0"/>
              </a:rPr>
              <a:t>Number of inputs is equal to number of outputs; have one-to-one mapping.</a:t>
            </a:r>
          </a:p>
          <a:p>
            <a:r>
              <a:rPr lang="en-US" dirty="0" smtClean="0">
                <a:latin typeface="Times New Roman" pitchFamily="18" charset="0"/>
              </a:rPr>
              <a:t>Minimum number of garbage outputs. </a:t>
            </a:r>
          </a:p>
          <a:p>
            <a:pPr>
              <a:buFontTx/>
              <a:buNone/>
            </a:pPr>
            <a:r>
              <a:rPr lang="en-US" dirty="0" smtClean="0">
                <a:latin typeface="Times New Roman" pitchFamily="18" charset="0"/>
              </a:rPr>
              <a:t>		</a:t>
            </a:r>
          </a:p>
          <a:p>
            <a:endParaRPr lang="en-IN" dirty="0" smtClean="0">
              <a:latin typeface="Times New Roman" pitchFamily="18" charset="0"/>
            </a:endParaRPr>
          </a:p>
          <a:p>
            <a:endParaRPr lang="en-US" dirty="0"/>
          </a:p>
        </p:txBody>
      </p:sp>
      <p:grpSp>
        <p:nvGrpSpPr>
          <p:cNvPr id="4" name="Group 3"/>
          <p:cNvGrpSpPr>
            <a:grpSpLocks noGrp="1"/>
          </p:cNvGrpSpPr>
          <p:nvPr/>
        </p:nvGrpSpPr>
        <p:grpSpPr bwMode="auto">
          <a:xfrm>
            <a:off x="2438400" y="4419600"/>
            <a:ext cx="3886200" cy="2133600"/>
            <a:chOff x="877" y="1248"/>
            <a:chExt cx="2675" cy="1964"/>
          </a:xfrm>
        </p:grpSpPr>
        <p:grpSp>
          <p:nvGrpSpPr>
            <p:cNvPr id="5" name="Group 4"/>
            <p:cNvGrpSpPr>
              <a:grpSpLocks/>
            </p:cNvGrpSpPr>
            <p:nvPr/>
          </p:nvGrpSpPr>
          <p:grpSpPr bwMode="auto">
            <a:xfrm>
              <a:off x="877" y="1248"/>
              <a:ext cx="2538" cy="1964"/>
              <a:chOff x="877" y="1248"/>
              <a:chExt cx="2538" cy="1964"/>
            </a:xfrm>
          </p:grpSpPr>
          <p:sp>
            <p:nvSpPr>
              <p:cNvPr id="7" name="Rectangle 6"/>
              <p:cNvSpPr>
                <a:spLocks noChangeArrowheads="1"/>
              </p:cNvSpPr>
              <p:nvPr/>
            </p:nvSpPr>
            <p:spPr bwMode="auto">
              <a:xfrm>
                <a:off x="1549" y="1296"/>
                <a:ext cx="1152" cy="1824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en-US"/>
              </a:p>
            </p:txBody>
          </p:sp>
          <p:sp>
            <p:nvSpPr>
              <p:cNvPr id="8" name="Line 11"/>
              <p:cNvSpPr>
                <a:spLocks noChangeShapeType="1"/>
              </p:cNvSpPr>
              <p:nvPr/>
            </p:nvSpPr>
            <p:spPr bwMode="auto">
              <a:xfrm flipH="1">
                <a:off x="1069" y="1440"/>
                <a:ext cx="48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en-US"/>
              </a:p>
            </p:txBody>
          </p:sp>
          <p:sp>
            <p:nvSpPr>
              <p:cNvPr id="9" name="Line 12"/>
              <p:cNvSpPr>
                <a:spLocks noChangeShapeType="1"/>
              </p:cNvSpPr>
              <p:nvPr/>
            </p:nvSpPr>
            <p:spPr bwMode="auto">
              <a:xfrm flipH="1">
                <a:off x="1069" y="1632"/>
                <a:ext cx="48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en-US"/>
              </a:p>
            </p:txBody>
          </p:sp>
          <p:sp>
            <p:nvSpPr>
              <p:cNvPr id="10" name="Line 13"/>
              <p:cNvSpPr>
                <a:spLocks noChangeShapeType="1"/>
              </p:cNvSpPr>
              <p:nvPr/>
            </p:nvSpPr>
            <p:spPr bwMode="auto">
              <a:xfrm flipH="1">
                <a:off x="1069" y="1824"/>
                <a:ext cx="48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en-US"/>
              </a:p>
            </p:txBody>
          </p:sp>
          <p:sp>
            <p:nvSpPr>
              <p:cNvPr id="11" name="Line 14"/>
              <p:cNvSpPr>
                <a:spLocks noChangeShapeType="1"/>
              </p:cNvSpPr>
              <p:nvPr/>
            </p:nvSpPr>
            <p:spPr bwMode="auto">
              <a:xfrm flipH="1">
                <a:off x="1069" y="3024"/>
                <a:ext cx="48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en-US"/>
              </a:p>
            </p:txBody>
          </p:sp>
          <p:sp>
            <p:nvSpPr>
              <p:cNvPr id="12" name="Line 15"/>
              <p:cNvSpPr>
                <a:spLocks noChangeShapeType="1"/>
              </p:cNvSpPr>
              <p:nvPr/>
            </p:nvSpPr>
            <p:spPr bwMode="auto">
              <a:xfrm flipH="1">
                <a:off x="1069" y="2832"/>
                <a:ext cx="48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en-US"/>
              </a:p>
            </p:txBody>
          </p:sp>
          <p:sp>
            <p:nvSpPr>
              <p:cNvPr id="13" name="Line 16"/>
              <p:cNvSpPr>
                <a:spLocks noChangeShapeType="1"/>
              </p:cNvSpPr>
              <p:nvPr/>
            </p:nvSpPr>
            <p:spPr bwMode="auto">
              <a:xfrm flipH="1">
                <a:off x="2701" y="1440"/>
                <a:ext cx="48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en-US"/>
              </a:p>
            </p:txBody>
          </p:sp>
          <p:sp>
            <p:nvSpPr>
              <p:cNvPr id="14" name="Line 17"/>
              <p:cNvSpPr>
                <a:spLocks noChangeShapeType="1"/>
              </p:cNvSpPr>
              <p:nvPr/>
            </p:nvSpPr>
            <p:spPr bwMode="auto">
              <a:xfrm flipH="1">
                <a:off x="2701" y="1632"/>
                <a:ext cx="48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en-US"/>
              </a:p>
            </p:txBody>
          </p:sp>
          <p:sp>
            <p:nvSpPr>
              <p:cNvPr id="15" name="Line 18"/>
              <p:cNvSpPr>
                <a:spLocks noChangeShapeType="1"/>
              </p:cNvSpPr>
              <p:nvPr/>
            </p:nvSpPr>
            <p:spPr bwMode="auto">
              <a:xfrm flipH="1">
                <a:off x="2701" y="1824"/>
                <a:ext cx="48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en-US"/>
              </a:p>
            </p:txBody>
          </p:sp>
          <p:sp>
            <p:nvSpPr>
              <p:cNvPr id="16" name="Line 19"/>
              <p:cNvSpPr>
                <a:spLocks noChangeShapeType="1"/>
              </p:cNvSpPr>
              <p:nvPr/>
            </p:nvSpPr>
            <p:spPr bwMode="auto">
              <a:xfrm flipH="1">
                <a:off x="2701" y="2856"/>
                <a:ext cx="48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en-US"/>
              </a:p>
            </p:txBody>
          </p:sp>
          <p:sp>
            <p:nvSpPr>
              <p:cNvPr id="17" name="Line 20"/>
              <p:cNvSpPr>
                <a:spLocks noChangeShapeType="1"/>
              </p:cNvSpPr>
              <p:nvPr/>
            </p:nvSpPr>
            <p:spPr bwMode="auto">
              <a:xfrm flipH="1">
                <a:off x="2701" y="3024"/>
                <a:ext cx="48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en-US"/>
              </a:p>
            </p:txBody>
          </p:sp>
          <p:sp>
            <p:nvSpPr>
              <p:cNvPr id="18" name="Text Box 21"/>
              <p:cNvSpPr txBox="1">
                <a:spLocks noChangeArrowheads="1"/>
              </p:cNvSpPr>
              <p:nvPr/>
            </p:nvSpPr>
            <p:spPr bwMode="auto">
              <a:xfrm>
                <a:off x="1559" y="1839"/>
                <a:ext cx="1086" cy="86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spcBef>
                    <a:spcPct val="20000"/>
                  </a:spcBef>
                </a:pPr>
                <a:r>
                  <a:rPr lang="en-US" sz="2500" dirty="0">
                    <a:effectLst/>
                  </a:rPr>
                  <a:t>Reversible </a:t>
                </a:r>
              </a:p>
              <a:p>
                <a:pPr algn="ctr">
                  <a:spcBef>
                    <a:spcPct val="20000"/>
                  </a:spcBef>
                </a:pPr>
                <a:r>
                  <a:rPr lang="en-US" sz="2500" dirty="0">
                    <a:effectLst/>
                  </a:rPr>
                  <a:t>Gate</a:t>
                </a:r>
              </a:p>
            </p:txBody>
          </p:sp>
          <p:sp>
            <p:nvSpPr>
              <p:cNvPr id="19" name="Text Box 22"/>
              <p:cNvSpPr txBox="1">
                <a:spLocks noChangeArrowheads="1"/>
              </p:cNvSpPr>
              <p:nvPr/>
            </p:nvSpPr>
            <p:spPr bwMode="auto">
              <a:xfrm>
                <a:off x="877" y="1248"/>
                <a:ext cx="160" cy="2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spcBef>
                    <a:spcPct val="20000"/>
                  </a:spcBef>
                </a:pPr>
                <a:r>
                  <a:rPr lang="en-US" sz="2000" b="1">
                    <a:effectLst/>
                  </a:rPr>
                  <a:t>i</a:t>
                </a:r>
              </a:p>
            </p:txBody>
          </p:sp>
          <p:sp>
            <p:nvSpPr>
              <p:cNvPr id="20" name="Text Box 23"/>
              <p:cNvSpPr txBox="1">
                <a:spLocks noChangeArrowheads="1"/>
              </p:cNvSpPr>
              <p:nvPr/>
            </p:nvSpPr>
            <p:spPr bwMode="auto">
              <a:xfrm>
                <a:off x="877" y="1488"/>
                <a:ext cx="160" cy="2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spcBef>
                    <a:spcPct val="20000"/>
                  </a:spcBef>
                </a:pPr>
                <a:r>
                  <a:rPr lang="en-US" sz="2000" b="1">
                    <a:effectLst/>
                  </a:rPr>
                  <a:t>i</a:t>
                </a:r>
              </a:p>
            </p:txBody>
          </p:sp>
          <p:sp>
            <p:nvSpPr>
              <p:cNvPr id="21" name="Text Box 24"/>
              <p:cNvSpPr txBox="1">
                <a:spLocks noChangeArrowheads="1"/>
              </p:cNvSpPr>
              <p:nvPr/>
            </p:nvSpPr>
            <p:spPr bwMode="auto">
              <a:xfrm>
                <a:off x="877" y="1680"/>
                <a:ext cx="160" cy="2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spcBef>
                    <a:spcPct val="20000"/>
                  </a:spcBef>
                </a:pPr>
                <a:r>
                  <a:rPr lang="en-US" sz="2000" b="1">
                    <a:effectLst/>
                  </a:rPr>
                  <a:t>i</a:t>
                </a:r>
              </a:p>
            </p:txBody>
          </p:sp>
          <p:sp>
            <p:nvSpPr>
              <p:cNvPr id="22" name="Text Box 25"/>
              <p:cNvSpPr txBox="1">
                <a:spLocks noChangeArrowheads="1"/>
              </p:cNvSpPr>
              <p:nvPr/>
            </p:nvSpPr>
            <p:spPr bwMode="auto">
              <a:xfrm>
                <a:off x="877" y="2688"/>
                <a:ext cx="160" cy="2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spcBef>
                    <a:spcPct val="20000"/>
                  </a:spcBef>
                </a:pPr>
                <a:r>
                  <a:rPr lang="en-US" sz="2000" b="1">
                    <a:effectLst/>
                  </a:rPr>
                  <a:t>i</a:t>
                </a:r>
              </a:p>
            </p:txBody>
          </p:sp>
          <p:sp>
            <p:nvSpPr>
              <p:cNvPr id="23" name="Text Box 26"/>
              <p:cNvSpPr txBox="1">
                <a:spLocks noChangeArrowheads="1"/>
              </p:cNvSpPr>
              <p:nvPr/>
            </p:nvSpPr>
            <p:spPr bwMode="auto">
              <a:xfrm>
                <a:off x="877" y="2880"/>
                <a:ext cx="160" cy="2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spcBef>
                    <a:spcPct val="20000"/>
                  </a:spcBef>
                </a:pPr>
                <a:r>
                  <a:rPr lang="en-US" sz="2000" b="1">
                    <a:effectLst/>
                  </a:rPr>
                  <a:t>i</a:t>
                </a:r>
              </a:p>
            </p:txBody>
          </p:sp>
          <p:sp>
            <p:nvSpPr>
              <p:cNvPr id="24" name="Text Box 27"/>
              <p:cNvSpPr txBox="1">
                <a:spLocks noChangeArrowheads="1"/>
              </p:cNvSpPr>
              <p:nvPr/>
            </p:nvSpPr>
            <p:spPr bwMode="auto">
              <a:xfrm>
                <a:off x="927" y="1356"/>
                <a:ext cx="180" cy="21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spcBef>
                    <a:spcPct val="20000"/>
                  </a:spcBef>
                </a:pPr>
                <a:r>
                  <a:rPr lang="en-US" sz="1600" b="1">
                    <a:effectLst/>
                  </a:rPr>
                  <a:t>1</a:t>
                </a:r>
              </a:p>
            </p:txBody>
          </p:sp>
          <p:sp>
            <p:nvSpPr>
              <p:cNvPr id="25" name="Text Box 28"/>
              <p:cNvSpPr txBox="1">
                <a:spLocks noChangeArrowheads="1"/>
              </p:cNvSpPr>
              <p:nvPr/>
            </p:nvSpPr>
            <p:spPr bwMode="auto">
              <a:xfrm>
                <a:off x="933" y="1566"/>
                <a:ext cx="180" cy="21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spcBef>
                    <a:spcPct val="20000"/>
                  </a:spcBef>
                </a:pPr>
                <a:r>
                  <a:rPr lang="en-US" sz="1600" b="1">
                    <a:effectLst/>
                  </a:rPr>
                  <a:t>2</a:t>
                </a:r>
              </a:p>
            </p:txBody>
          </p:sp>
          <p:sp>
            <p:nvSpPr>
              <p:cNvPr id="26" name="Text Box 29"/>
              <p:cNvSpPr txBox="1">
                <a:spLocks noChangeArrowheads="1"/>
              </p:cNvSpPr>
              <p:nvPr/>
            </p:nvSpPr>
            <p:spPr bwMode="auto">
              <a:xfrm>
                <a:off x="933" y="1796"/>
                <a:ext cx="180" cy="21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spcBef>
                    <a:spcPct val="20000"/>
                  </a:spcBef>
                </a:pPr>
                <a:r>
                  <a:rPr lang="en-US" sz="1600" b="1">
                    <a:effectLst/>
                  </a:rPr>
                  <a:t>3</a:t>
                </a:r>
              </a:p>
            </p:txBody>
          </p:sp>
          <p:sp>
            <p:nvSpPr>
              <p:cNvPr id="27" name="Text Box 30"/>
              <p:cNvSpPr txBox="1">
                <a:spLocks noChangeArrowheads="1"/>
              </p:cNvSpPr>
              <p:nvPr/>
            </p:nvSpPr>
            <p:spPr bwMode="auto">
              <a:xfrm>
                <a:off x="930" y="2808"/>
                <a:ext cx="323" cy="21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spcBef>
                    <a:spcPct val="20000"/>
                  </a:spcBef>
                </a:pPr>
                <a:r>
                  <a:rPr lang="en-US" sz="1600" b="1">
                    <a:effectLst/>
                  </a:rPr>
                  <a:t>K-1</a:t>
                </a:r>
              </a:p>
            </p:txBody>
          </p:sp>
          <p:sp>
            <p:nvSpPr>
              <p:cNvPr id="28" name="Text Box 31"/>
              <p:cNvSpPr txBox="1">
                <a:spLocks noChangeArrowheads="1"/>
              </p:cNvSpPr>
              <p:nvPr/>
            </p:nvSpPr>
            <p:spPr bwMode="auto">
              <a:xfrm>
                <a:off x="943" y="3000"/>
                <a:ext cx="216" cy="21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spcBef>
                    <a:spcPct val="20000"/>
                  </a:spcBef>
                </a:pPr>
                <a:r>
                  <a:rPr lang="en-US" sz="1600" b="1">
                    <a:effectLst/>
                  </a:rPr>
                  <a:t>K</a:t>
                </a:r>
              </a:p>
            </p:txBody>
          </p:sp>
          <p:sp>
            <p:nvSpPr>
              <p:cNvPr id="29" name="Text Box 32"/>
              <p:cNvSpPr txBox="1">
                <a:spLocks noChangeArrowheads="1"/>
              </p:cNvSpPr>
              <p:nvPr/>
            </p:nvSpPr>
            <p:spPr bwMode="auto">
              <a:xfrm>
                <a:off x="3093" y="1248"/>
                <a:ext cx="240" cy="2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spcBef>
                    <a:spcPct val="20000"/>
                  </a:spcBef>
                </a:pPr>
                <a:r>
                  <a:rPr lang="en-US" sz="2000" b="1">
                    <a:effectLst/>
                  </a:rPr>
                  <a:t>O</a:t>
                </a:r>
              </a:p>
            </p:txBody>
          </p:sp>
          <p:sp>
            <p:nvSpPr>
              <p:cNvPr id="30" name="Text Box 33"/>
              <p:cNvSpPr txBox="1">
                <a:spLocks noChangeArrowheads="1"/>
              </p:cNvSpPr>
              <p:nvPr/>
            </p:nvSpPr>
            <p:spPr bwMode="auto">
              <a:xfrm>
                <a:off x="3093" y="1488"/>
                <a:ext cx="240" cy="2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spcBef>
                    <a:spcPct val="20000"/>
                  </a:spcBef>
                </a:pPr>
                <a:r>
                  <a:rPr lang="en-US" sz="2000" b="1">
                    <a:effectLst/>
                  </a:rPr>
                  <a:t>O</a:t>
                </a:r>
              </a:p>
            </p:txBody>
          </p:sp>
          <p:sp>
            <p:nvSpPr>
              <p:cNvPr id="31" name="Text Box 34"/>
              <p:cNvSpPr txBox="1">
                <a:spLocks noChangeArrowheads="1"/>
              </p:cNvSpPr>
              <p:nvPr/>
            </p:nvSpPr>
            <p:spPr bwMode="auto">
              <a:xfrm>
                <a:off x="3093" y="1680"/>
                <a:ext cx="240" cy="2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spcBef>
                    <a:spcPct val="20000"/>
                  </a:spcBef>
                </a:pPr>
                <a:r>
                  <a:rPr lang="en-US" sz="2000" b="1">
                    <a:effectLst/>
                  </a:rPr>
                  <a:t>O</a:t>
                </a:r>
              </a:p>
            </p:txBody>
          </p:sp>
          <p:sp>
            <p:nvSpPr>
              <p:cNvPr id="32" name="Text Box 35"/>
              <p:cNvSpPr txBox="1">
                <a:spLocks noChangeArrowheads="1"/>
              </p:cNvSpPr>
              <p:nvPr/>
            </p:nvSpPr>
            <p:spPr bwMode="auto">
              <a:xfrm>
                <a:off x="3093" y="2688"/>
                <a:ext cx="240" cy="2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spcBef>
                    <a:spcPct val="20000"/>
                  </a:spcBef>
                </a:pPr>
                <a:r>
                  <a:rPr lang="en-US" sz="2000" b="1">
                    <a:effectLst/>
                  </a:rPr>
                  <a:t>O</a:t>
                </a:r>
              </a:p>
            </p:txBody>
          </p:sp>
          <p:sp>
            <p:nvSpPr>
              <p:cNvPr id="33" name="Text Box 36"/>
              <p:cNvSpPr txBox="1">
                <a:spLocks noChangeArrowheads="1"/>
              </p:cNvSpPr>
              <p:nvPr/>
            </p:nvSpPr>
            <p:spPr bwMode="auto">
              <a:xfrm>
                <a:off x="3093" y="2880"/>
                <a:ext cx="240" cy="2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spcBef>
                    <a:spcPct val="20000"/>
                  </a:spcBef>
                </a:pPr>
                <a:r>
                  <a:rPr lang="en-US" sz="2000" b="1">
                    <a:effectLst/>
                  </a:rPr>
                  <a:t>O</a:t>
                </a:r>
              </a:p>
            </p:txBody>
          </p:sp>
          <p:sp>
            <p:nvSpPr>
              <p:cNvPr id="34" name="Text Box 37"/>
              <p:cNvSpPr txBox="1">
                <a:spLocks noChangeArrowheads="1"/>
              </p:cNvSpPr>
              <p:nvPr/>
            </p:nvSpPr>
            <p:spPr bwMode="auto">
              <a:xfrm>
                <a:off x="3183" y="1356"/>
                <a:ext cx="180" cy="21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spcBef>
                    <a:spcPct val="20000"/>
                  </a:spcBef>
                </a:pPr>
                <a:r>
                  <a:rPr lang="en-US" sz="1600" b="1">
                    <a:effectLst/>
                  </a:rPr>
                  <a:t>1</a:t>
                </a:r>
              </a:p>
            </p:txBody>
          </p:sp>
          <p:sp>
            <p:nvSpPr>
              <p:cNvPr id="35" name="Text Box 38"/>
              <p:cNvSpPr txBox="1">
                <a:spLocks noChangeArrowheads="1"/>
              </p:cNvSpPr>
              <p:nvPr/>
            </p:nvSpPr>
            <p:spPr bwMode="auto">
              <a:xfrm>
                <a:off x="3189" y="1604"/>
                <a:ext cx="180" cy="21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spcBef>
                    <a:spcPct val="20000"/>
                  </a:spcBef>
                </a:pPr>
                <a:r>
                  <a:rPr lang="en-US" sz="1600" b="1">
                    <a:effectLst/>
                  </a:rPr>
                  <a:t>2</a:t>
                </a:r>
              </a:p>
            </p:txBody>
          </p:sp>
          <p:sp>
            <p:nvSpPr>
              <p:cNvPr id="36" name="Text Box 39"/>
              <p:cNvSpPr txBox="1">
                <a:spLocks noChangeArrowheads="1"/>
              </p:cNvSpPr>
              <p:nvPr/>
            </p:nvSpPr>
            <p:spPr bwMode="auto">
              <a:xfrm>
                <a:off x="3189" y="1796"/>
                <a:ext cx="180" cy="21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spcBef>
                    <a:spcPct val="20000"/>
                  </a:spcBef>
                </a:pPr>
                <a:r>
                  <a:rPr lang="en-US" sz="1600" b="1">
                    <a:effectLst/>
                  </a:rPr>
                  <a:t>3</a:t>
                </a:r>
              </a:p>
            </p:txBody>
          </p:sp>
          <p:sp>
            <p:nvSpPr>
              <p:cNvPr id="37" name="Text Box 40"/>
              <p:cNvSpPr txBox="1">
                <a:spLocks noChangeArrowheads="1"/>
              </p:cNvSpPr>
              <p:nvPr/>
            </p:nvSpPr>
            <p:spPr bwMode="auto">
              <a:xfrm>
                <a:off x="3199" y="3000"/>
                <a:ext cx="216" cy="21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spcBef>
                    <a:spcPct val="20000"/>
                  </a:spcBef>
                </a:pPr>
                <a:r>
                  <a:rPr lang="en-US" sz="1600" b="1">
                    <a:effectLst/>
                  </a:rPr>
                  <a:t>K</a:t>
                </a:r>
              </a:p>
            </p:txBody>
          </p:sp>
        </p:grpSp>
        <p:sp>
          <p:nvSpPr>
            <p:cNvPr id="6" name="Text Box 41"/>
            <p:cNvSpPr txBox="1">
              <a:spLocks noChangeArrowheads="1"/>
            </p:cNvSpPr>
            <p:nvPr/>
          </p:nvSpPr>
          <p:spPr bwMode="auto">
            <a:xfrm>
              <a:off x="3229" y="2799"/>
              <a:ext cx="323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spcBef>
                  <a:spcPct val="20000"/>
                </a:spcBef>
              </a:pPr>
              <a:r>
                <a:rPr lang="en-US" sz="1600" b="1">
                  <a:effectLst/>
                </a:rPr>
                <a:t>K-1</a:t>
              </a:r>
            </a:p>
          </p:txBody>
        </p:sp>
      </p:grpSp>
    </p:spTree>
    <p:extLst>
      <p:ext uri="{BB962C8B-B14F-4D97-AF65-F5344CB8AC3E}">
        <p14:creationId xmlns="" xmlns:p14="http://schemas.microsoft.com/office/powerpoint/2010/main" val="39693023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74"/>
          <p:cNvSpPr>
            <a:spLocks noGrp="1"/>
          </p:cNvSpPr>
          <p:nvPr>
            <p:ph idx="1"/>
          </p:nvPr>
        </p:nvSpPr>
        <p:spPr>
          <a:xfrm>
            <a:off x="457200" y="1600201"/>
            <a:ext cx="4114800" cy="2438400"/>
          </a:xfrm>
        </p:spPr>
        <p:txBody>
          <a:bodyPr>
            <a:normAutofit/>
          </a:bodyPr>
          <a:lstStyle/>
          <a:p>
            <a:pPr>
              <a:buClrTx/>
              <a:buFont typeface="Wingdings" pitchFamily="2" charset="2"/>
              <a:buChar char="Ø"/>
            </a:pPr>
            <a:r>
              <a:rPr lang="en-US" dirty="0" smtClean="0"/>
              <a:t>Conventional gate dissipates energy because it discards information.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838200" y="4343400"/>
            <a:ext cx="3733800" cy="1828800"/>
            <a:chOff x="1828800" y="4343400"/>
            <a:chExt cx="3733800" cy="1828800"/>
          </a:xfrm>
        </p:grpSpPr>
        <p:cxnSp>
          <p:nvCxnSpPr>
            <p:cNvPr id="6" name="Straight Connector 5"/>
            <p:cNvCxnSpPr>
              <a:endCxn id="14" idx="6"/>
            </p:cNvCxnSpPr>
            <p:nvPr/>
          </p:nvCxnSpPr>
          <p:spPr>
            <a:xfrm>
              <a:off x="2286000" y="5029200"/>
              <a:ext cx="9906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>
              <a:endCxn id="13" idx="6"/>
            </p:cNvCxnSpPr>
            <p:nvPr/>
          </p:nvCxnSpPr>
          <p:spPr>
            <a:xfrm>
              <a:off x="2286000" y="4572000"/>
              <a:ext cx="9906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2286000" y="5486400"/>
              <a:ext cx="20574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V="1">
              <a:off x="3200400" y="4572000"/>
              <a:ext cx="0" cy="9144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4343400" y="4343400"/>
              <a:ext cx="36260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strike="sngStrike" dirty="0" smtClean="0"/>
                <a:t>A</a:t>
              </a:r>
              <a:endParaRPr lang="en-US" sz="2400" strike="sngStrike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828800" y="4800600"/>
              <a:ext cx="38985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B</a:t>
              </a:r>
              <a:endParaRPr lang="en-US" sz="2400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28800" y="5257800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0</a:t>
              </a:r>
              <a:endParaRPr lang="en-US" sz="2400" dirty="0"/>
            </a:p>
          </p:txBody>
        </p:sp>
        <p:sp>
          <p:nvSpPr>
            <p:cNvPr id="13" name="Oval 12"/>
            <p:cNvSpPr/>
            <p:nvPr/>
          </p:nvSpPr>
          <p:spPr>
            <a:xfrm>
              <a:off x="3124200" y="4495800"/>
              <a:ext cx="152400" cy="152400"/>
            </a:xfrm>
            <a:prstGeom prst="ellips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3124200" y="4953000"/>
              <a:ext cx="152400" cy="152400"/>
            </a:xfrm>
            <a:prstGeom prst="ellips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3048000" y="5334000"/>
              <a:ext cx="304800" cy="3048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Connector 15"/>
            <p:cNvCxnSpPr/>
            <p:nvPr/>
          </p:nvCxnSpPr>
          <p:spPr>
            <a:xfrm flipH="1">
              <a:off x="3048000" y="5486400"/>
              <a:ext cx="3048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3200400" y="5334000"/>
              <a:ext cx="0" cy="3048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1828800" y="4343400"/>
              <a:ext cx="38985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A</a:t>
              </a:r>
              <a:endParaRPr lang="en-US" sz="24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343400" y="4800600"/>
              <a:ext cx="35137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strike="sngStrike" dirty="0" smtClean="0"/>
                <a:t>B</a:t>
              </a:r>
              <a:endParaRPr lang="en-US" sz="2400" strike="sngStrike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4343400" y="5257800"/>
              <a:ext cx="8002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A&amp;B</a:t>
              </a:r>
              <a:endParaRPr lang="en-US" sz="2400" dirty="0"/>
            </a:p>
          </p:txBody>
        </p:sp>
        <p:sp>
          <p:nvSpPr>
            <p:cNvPr id="21" name="Trapezoid 20"/>
            <p:cNvSpPr/>
            <p:nvPr/>
          </p:nvSpPr>
          <p:spPr>
            <a:xfrm rot="10800000">
              <a:off x="5181600" y="5867400"/>
              <a:ext cx="381000" cy="304800"/>
            </a:xfrm>
            <a:prstGeom prst="trapezoi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Shape 21"/>
            <p:cNvCxnSpPr>
              <a:stCxn id="10" idx="3"/>
            </p:cNvCxnSpPr>
            <p:nvPr/>
          </p:nvCxnSpPr>
          <p:spPr>
            <a:xfrm>
              <a:off x="4706000" y="4574233"/>
              <a:ext cx="704200" cy="1293167"/>
            </a:xfrm>
            <a:prstGeom prst="curvedConnector2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hape 22"/>
            <p:cNvCxnSpPr>
              <a:stCxn id="19" idx="3"/>
            </p:cNvCxnSpPr>
            <p:nvPr/>
          </p:nvCxnSpPr>
          <p:spPr>
            <a:xfrm>
              <a:off x="4694778" y="5031433"/>
              <a:ext cx="563022" cy="835967"/>
            </a:xfrm>
            <a:prstGeom prst="curvedConnector2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Content Placeholder 74"/>
          <p:cNvSpPr txBox="1">
            <a:spLocks/>
          </p:cNvSpPr>
          <p:nvPr/>
        </p:nvSpPr>
        <p:spPr>
          <a:xfrm>
            <a:off x="4800600" y="1600200"/>
            <a:ext cx="4114800" cy="2438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buClrTx/>
              <a:buFont typeface="Wingdings" pitchFamily="2" charset="2"/>
              <a:buChar char="Ø"/>
            </a:pPr>
            <a:r>
              <a:rPr lang="en-US" sz="3200" dirty="0" smtClean="0"/>
              <a:t>Reversible gates does not dissipate energy because there is no information erasure.</a:t>
            </a:r>
            <a:endParaRPr lang="en-US" sz="3200" dirty="0"/>
          </a:p>
        </p:txBody>
      </p:sp>
      <p:grpSp>
        <p:nvGrpSpPr>
          <p:cNvPr id="26" name="Group 25"/>
          <p:cNvGrpSpPr/>
          <p:nvPr/>
        </p:nvGrpSpPr>
        <p:grpSpPr>
          <a:xfrm>
            <a:off x="5334000" y="4343400"/>
            <a:ext cx="3391019" cy="1376065"/>
            <a:chOff x="5638800" y="4343400"/>
            <a:chExt cx="3391019" cy="1376065"/>
          </a:xfrm>
        </p:grpSpPr>
        <p:cxnSp>
          <p:nvCxnSpPr>
            <p:cNvPr id="27" name="Straight Connector 26"/>
            <p:cNvCxnSpPr/>
            <p:nvPr/>
          </p:nvCxnSpPr>
          <p:spPr>
            <a:xfrm>
              <a:off x="6096000" y="5029200"/>
              <a:ext cx="20574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6096000" y="4572000"/>
              <a:ext cx="20574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6096000" y="5486400"/>
              <a:ext cx="20574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flipV="1">
              <a:off x="7086600" y="4572000"/>
              <a:ext cx="0" cy="9144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/>
            <p:cNvSpPr txBox="1"/>
            <p:nvPr/>
          </p:nvSpPr>
          <p:spPr>
            <a:xfrm>
              <a:off x="5638800" y="4343400"/>
              <a:ext cx="38985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A</a:t>
              </a:r>
              <a:endParaRPr lang="en-US" sz="24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5638800" y="4800600"/>
              <a:ext cx="38985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B</a:t>
              </a:r>
              <a:endParaRPr lang="en-US" sz="2400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5638800" y="5257800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0</a:t>
              </a:r>
              <a:endParaRPr lang="en-US" sz="2400" dirty="0"/>
            </a:p>
          </p:txBody>
        </p:sp>
        <p:sp>
          <p:nvSpPr>
            <p:cNvPr id="34" name="Oval 33"/>
            <p:cNvSpPr/>
            <p:nvPr/>
          </p:nvSpPr>
          <p:spPr>
            <a:xfrm>
              <a:off x="7010400" y="4495800"/>
              <a:ext cx="152400" cy="152400"/>
            </a:xfrm>
            <a:prstGeom prst="ellips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>
              <a:off x="7010400" y="4953000"/>
              <a:ext cx="152400" cy="152400"/>
            </a:xfrm>
            <a:prstGeom prst="ellips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6934200" y="5334000"/>
              <a:ext cx="304800" cy="3048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7" name="Straight Connector 36"/>
            <p:cNvCxnSpPr>
              <a:stCxn id="36" idx="0"/>
              <a:endCxn id="36" idx="4"/>
            </p:cNvCxnSpPr>
            <p:nvPr/>
          </p:nvCxnSpPr>
          <p:spPr>
            <a:xfrm>
              <a:off x="7086600" y="5334000"/>
              <a:ext cx="0" cy="3048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stCxn id="36" idx="6"/>
              <a:endCxn id="36" idx="2"/>
            </p:cNvCxnSpPr>
            <p:nvPr/>
          </p:nvCxnSpPr>
          <p:spPr>
            <a:xfrm flipH="1">
              <a:off x="6934200" y="5486400"/>
              <a:ext cx="3048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8229600" y="4343400"/>
              <a:ext cx="36260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A</a:t>
              </a:r>
              <a:endParaRPr lang="en-US" sz="2400" dirty="0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8229600" y="4800600"/>
              <a:ext cx="35137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B</a:t>
              </a:r>
              <a:endParaRPr lang="en-US" sz="2400" dirty="0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8229600" y="5257800"/>
              <a:ext cx="8002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A&amp;B</a:t>
              </a:r>
              <a:endParaRPr lang="en-US" sz="2400" dirty="0"/>
            </a:p>
          </p:txBody>
        </p:sp>
      </p:grpSp>
      <p:sp>
        <p:nvSpPr>
          <p:cNvPr id="42" name="Title 1"/>
          <p:cNvSpPr txBox="1">
            <a:spLocks/>
          </p:cNvSpPr>
          <p:nvPr/>
        </p:nvSpPr>
        <p:spPr>
          <a:xfrm>
            <a:off x="178436" y="304800"/>
            <a:ext cx="8736964" cy="1143000"/>
          </a:xfrm>
          <a:prstGeom prst="rect">
            <a:avLst/>
          </a:prstGeom>
        </p:spPr>
        <p:txBody>
          <a:bodyPr vert="horz" lIns="0" rIns="0" bIns="0" anchor="b">
            <a:normAutofit fontScale="85000" lnSpcReduction="200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5000" b="0" kern="120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b="1" dirty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00B0F0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  <a:latin typeface="Harlow Solid Italic" pitchFamily="82" charset="0"/>
              </a:rPr>
              <a:t>Difference Between Reversible Gate and Irreversible Gate</a:t>
            </a:r>
          </a:p>
        </p:txBody>
      </p:sp>
    </p:spTree>
    <p:extLst>
      <p:ext uri="{BB962C8B-B14F-4D97-AF65-F5344CB8AC3E}">
        <p14:creationId xmlns="" xmlns:p14="http://schemas.microsoft.com/office/powerpoint/2010/main" val="24597749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99392"/>
            <a:ext cx="8229600" cy="1143000"/>
          </a:xfrm>
        </p:spPr>
        <p:txBody>
          <a:bodyPr/>
          <a:lstStyle/>
          <a:p>
            <a:r>
              <a:rPr lang="en-IN" b="1" dirty="0" smtClean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00B0F0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  <a:latin typeface="Harlow Solid Italic" pitchFamily="82" charset="0"/>
                <a:ea typeface="GulimChe" pitchFamily="49" charset="-127"/>
              </a:rPr>
              <a:t>Contents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64704"/>
            <a:ext cx="8229600" cy="5001419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US" sz="2400" b="1" dirty="0" smtClean="0"/>
              <a:t>REVERSIBLE LOGIC</a:t>
            </a:r>
          </a:p>
          <a:p>
            <a:pPr marL="973138"/>
            <a:r>
              <a:rPr lang="en-US" sz="1600" b="1" dirty="0" smtClean="0">
                <a:solidFill>
                  <a:schemeClr val="bg1">
                    <a:lumMod val="65000"/>
                  </a:schemeClr>
                </a:solidFill>
              </a:rPr>
              <a:t>Invention of computing devices</a:t>
            </a:r>
          </a:p>
          <a:p>
            <a:pPr marL="973138"/>
            <a:r>
              <a:rPr lang="en-US" sz="1600" b="1" dirty="0" smtClean="0">
                <a:solidFill>
                  <a:schemeClr val="bg1">
                    <a:lumMod val="65000"/>
                  </a:schemeClr>
                </a:solidFill>
              </a:rPr>
              <a:t>Scaling of MOSFET </a:t>
            </a:r>
          </a:p>
          <a:p>
            <a:pPr marL="973138"/>
            <a:r>
              <a:rPr lang="en-IN" sz="1600" b="1" dirty="0" smtClean="0">
                <a:solidFill>
                  <a:schemeClr val="bg1">
                    <a:lumMod val="65000"/>
                  </a:schemeClr>
                </a:solidFill>
              </a:rPr>
              <a:t>Emerging Logic Devices </a:t>
            </a:r>
            <a:endParaRPr lang="en-US" sz="1600" b="1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973138"/>
            <a:r>
              <a:rPr lang="en-US" sz="1600" b="1" dirty="0" smtClean="0">
                <a:solidFill>
                  <a:schemeClr val="bg1">
                    <a:lumMod val="65000"/>
                  </a:schemeClr>
                </a:solidFill>
              </a:rPr>
              <a:t>Reversibility in Real Life</a:t>
            </a:r>
          </a:p>
          <a:p>
            <a:pPr marL="973138"/>
            <a:r>
              <a:rPr lang="en-US" sz="1600" b="1" dirty="0" smtClean="0">
                <a:solidFill>
                  <a:schemeClr val="bg1">
                    <a:lumMod val="65000"/>
                  </a:schemeClr>
                </a:solidFill>
              </a:rPr>
              <a:t>Reversible Logic</a:t>
            </a:r>
          </a:p>
          <a:p>
            <a:pPr marL="973138"/>
            <a:r>
              <a:rPr lang="en-US" sz="1600" b="1" dirty="0" smtClean="0"/>
              <a:t>Properties</a:t>
            </a:r>
          </a:p>
          <a:p>
            <a:pPr marL="973138">
              <a:buNone/>
            </a:pPr>
            <a:r>
              <a:rPr lang="en-US" sz="1600" b="1" dirty="0" smtClean="0">
                <a:solidFill>
                  <a:schemeClr val="bg1">
                    <a:lumMod val="65000"/>
                  </a:schemeClr>
                </a:solidFill>
              </a:rPr>
              <a:t>	</a:t>
            </a:r>
            <a:r>
              <a:rPr lang="en-US" sz="1600" b="1" dirty="0" smtClean="0"/>
              <a:t>Reversibility</a:t>
            </a:r>
          </a:p>
          <a:p>
            <a:pPr marL="973138">
              <a:buNone/>
            </a:pPr>
            <a:r>
              <a:rPr lang="en-US" sz="1600" b="1" dirty="0" smtClean="0">
                <a:solidFill>
                  <a:schemeClr val="bg1">
                    <a:lumMod val="65000"/>
                  </a:schemeClr>
                </a:solidFill>
              </a:rPr>
              <a:t>	Universality</a:t>
            </a:r>
          </a:p>
          <a:p>
            <a:pPr marL="973138">
              <a:buNone/>
            </a:pPr>
            <a:r>
              <a:rPr lang="en-US" sz="1600" b="1" dirty="0" smtClean="0">
                <a:solidFill>
                  <a:schemeClr val="bg1">
                    <a:lumMod val="65000"/>
                  </a:schemeClr>
                </a:solidFill>
              </a:rPr>
              <a:t>	Fault Tolerance</a:t>
            </a:r>
          </a:p>
          <a:p>
            <a:pPr marL="973138"/>
            <a:r>
              <a:rPr lang="en-US" sz="1600" b="1" dirty="0" smtClean="0">
                <a:solidFill>
                  <a:schemeClr val="bg1">
                    <a:lumMod val="65000"/>
                  </a:schemeClr>
                </a:solidFill>
              </a:rPr>
              <a:t>Reversible Logic Circuits</a:t>
            </a:r>
          </a:p>
          <a:p>
            <a:pPr>
              <a:buNone/>
            </a:pPr>
            <a:r>
              <a:rPr lang="en-US" sz="2400" b="1" dirty="0" smtClean="0">
                <a:solidFill>
                  <a:schemeClr val="bg1">
                    <a:lumMod val="65000"/>
                  </a:schemeClr>
                </a:solidFill>
              </a:rPr>
              <a:t>QCA</a:t>
            </a:r>
            <a:endParaRPr lang="en-US" sz="1600" b="1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973138"/>
            <a:r>
              <a:rPr lang="en-US" sz="1600" b="1" dirty="0" smtClean="0">
                <a:solidFill>
                  <a:schemeClr val="bg1">
                    <a:lumMod val="65000"/>
                  </a:schemeClr>
                </a:solidFill>
              </a:rPr>
              <a:t>Clocking</a:t>
            </a:r>
          </a:p>
          <a:p>
            <a:pPr marL="973138"/>
            <a:r>
              <a:rPr lang="en-US" sz="1600" b="1" dirty="0" smtClean="0">
                <a:solidFill>
                  <a:schemeClr val="bg1">
                    <a:lumMod val="65000"/>
                  </a:schemeClr>
                </a:solidFill>
              </a:rPr>
              <a:t>Types of wires</a:t>
            </a:r>
          </a:p>
          <a:p>
            <a:pPr marL="973138"/>
            <a:r>
              <a:rPr lang="en-US" sz="1600" b="1" dirty="0" smtClean="0">
                <a:solidFill>
                  <a:schemeClr val="bg1">
                    <a:lumMod val="65000"/>
                  </a:schemeClr>
                </a:solidFill>
              </a:rPr>
              <a:t>Examples</a:t>
            </a:r>
          </a:p>
          <a:p>
            <a:pPr marL="973138"/>
            <a:r>
              <a:rPr lang="en-US" sz="1600" b="1" dirty="0" smtClean="0">
                <a:solidFill>
                  <a:schemeClr val="bg1">
                    <a:lumMod val="65000"/>
                  </a:schemeClr>
                </a:solidFill>
              </a:rPr>
              <a:t>Router</a:t>
            </a:r>
          </a:p>
          <a:p>
            <a:pPr marL="973138"/>
            <a:r>
              <a:rPr lang="en-IN" sz="1600" b="1" dirty="0" smtClean="0">
                <a:solidFill>
                  <a:schemeClr val="bg1">
                    <a:lumMod val="65000"/>
                  </a:schemeClr>
                </a:solidFill>
              </a:rPr>
              <a:t>Tools Used</a:t>
            </a:r>
            <a:endParaRPr lang="en-US" sz="1600" b="1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973138"/>
            <a:r>
              <a:rPr lang="en-IN" sz="1600" b="1" dirty="0" smtClean="0">
                <a:solidFill>
                  <a:schemeClr val="bg1">
                    <a:lumMod val="65000"/>
                  </a:schemeClr>
                </a:solidFill>
              </a:rPr>
              <a:t>Practical Feasibilities</a:t>
            </a:r>
            <a:endParaRPr lang="en-IN" sz="1600" b="1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483747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99392"/>
            <a:ext cx="8229600" cy="1143000"/>
          </a:xfrm>
        </p:spPr>
        <p:txBody>
          <a:bodyPr/>
          <a:lstStyle/>
          <a:p>
            <a:r>
              <a:rPr lang="en-IN" b="1" dirty="0" smtClean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00B0F0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  <a:latin typeface="Harlow Solid Italic" pitchFamily="82" charset="0"/>
                <a:ea typeface="GulimChe" pitchFamily="49" charset="-127"/>
              </a:rPr>
              <a:t>Contents</a:t>
            </a:r>
            <a:endParaRPr lang="en-IN" b="1" dirty="0">
              <a:ln w="31550" cmpd="sng">
                <a:gradFill>
                  <a:gsLst>
                    <a:gs pos="25000">
                      <a:schemeClr val="accent1">
                        <a:shade val="25000"/>
                        <a:satMod val="190000"/>
                      </a:schemeClr>
                    </a:gs>
                    <a:gs pos="80000">
                      <a:schemeClr val="accent1">
                        <a:tint val="75000"/>
                        <a:satMod val="190000"/>
                      </a:schemeClr>
                    </a:gs>
                  </a:gsLst>
                  <a:lin ang="5400000"/>
                </a:gradFill>
                <a:prstDash val="solid"/>
              </a:ln>
              <a:solidFill>
                <a:srgbClr val="00B0F0"/>
              </a:solidFill>
              <a:effectLst>
                <a:outerShdw blurRad="41275" dist="12700" dir="12000000" algn="tl" rotWithShape="0">
                  <a:srgbClr val="000000">
                    <a:alpha val="40000"/>
                  </a:srgbClr>
                </a:outerShdw>
              </a:effectLst>
              <a:latin typeface="Harlow Solid Italic" pitchFamily="82" charset="0"/>
              <a:ea typeface="GulimChe" pitchFamily="49" charset="-127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64704"/>
            <a:ext cx="8229600" cy="5001419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US" sz="2400" b="1" dirty="0" smtClean="0"/>
              <a:t>REVERSIBLE LOGIC</a:t>
            </a:r>
          </a:p>
          <a:p>
            <a:pPr marL="973138"/>
            <a:r>
              <a:rPr lang="en-US" sz="1600" b="1" dirty="0" smtClean="0"/>
              <a:t>Invention of computing devices</a:t>
            </a:r>
          </a:p>
          <a:p>
            <a:pPr marL="973138"/>
            <a:r>
              <a:rPr lang="en-US" sz="1600" b="1" dirty="0" smtClean="0"/>
              <a:t>Scaling of MOSFET </a:t>
            </a:r>
          </a:p>
          <a:p>
            <a:pPr marL="973138"/>
            <a:r>
              <a:rPr lang="en-IN" sz="1600" b="1" dirty="0" smtClean="0"/>
              <a:t>Emerging Logic Devices </a:t>
            </a:r>
            <a:endParaRPr lang="en-US" sz="1600" b="1" dirty="0" smtClean="0"/>
          </a:p>
          <a:p>
            <a:pPr marL="973138"/>
            <a:r>
              <a:rPr lang="en-US" sz="1600" b="1" dirty="0" smtClean="0"/>
              <a:t>Reversibility in Real Life</a:t>
            </a:r>
          </a:p>
          <a:p>
            <a:pPr marL="973138"/>
            <a:r>
              <a:rPr lang="en-US" sz="1600" b="1" dirty="0" smtClean="0"/>
              <a:t>Reversible Logic</a:t>
            </a:r>
          </a:p>
          <a:p>
            <a:pPr marL="973138"/>
            <a:r>
              <a:rPr lang="en-US" sz="1600" b="1" dirty="0" smtClean="0"/>
              <a:t>Properties</a:t>
            </a:r>
          </a:p>
          <a:p>
            <a:pPr marL="973138">
              <a:buNone/>
            </a:pPr>
            <a:r>
              <a:rPr lang="en-US" sz="1600" b="1" dirty="0" smtClean="0"/>
              <a:t>	Reversibility</a:t>
            </a:r>
          </a:p>
          <a:p>
            <a:pPr marL="973138">
              <a:buNone/>
            </a:pPr>
            <a:r>
              <a:rPr lang="en-US" sz="1600" b="1" dirty="0" smtClean="0"/>
              <a:t>	Universality</a:t>
            </a:r>
          </a:p>
          <a:p>
            <a:pPr marL="973138">
              <a:buNone/>
            </a:pPr>
            <a:r>
              <a:rPr lang="en-US" sz="1600" b="1" dirty="0" smtClean="0"/>
              <a:t>	Fault Tolerance</a:t>
            </a:r>
          </a:p>
          <a:p>
            <a:pPr marL="973138"/>
            <a:r>
              <a:rPr lang="en-US" sz="1600" b="1" dirty="0" smtClean="0"/>
              <a:t>Reversible Logic Circuits</a:t>
            </a:r>
          </a:p>
          <a:p>
            <a:pPr>
              <a:buNone/>
            </a:pPr>
            <a:r>
              <a:rPr lang="en-US" sz="2400" b="1" dirty="0" smtClean="0"/>
              <a:t>QCA</a:t>
            </a:r>
            <a:endParaRPr lang="en-US" sz="1600" b="1" dirty="0" smtClean="0"/>
          </a:p>
          <a:p>
            <a:pPr marL="973138"/>
            <a:r>
              <a:rPr lang="en-US" sz="1600" b="1" dirty="0" smtClean="0"/>
              <a:t>Clocking</a:t>
            </a:r>
          </a:p>
          <a:p>
            <a:pPr marL="973138"/>
            <a:r>
              <a:rPr lang="en-US" sz="1600" b="1" dirty="0" smtClean="0"/>
              <a:t>Types of wires</a:t>
            </a:r>
          </a:p>
          <a:p>
            <a:pPr marL="973138"/>
            <a:r>
              <a:rPr lang="en-US" sz="1600" b="1" dirty="0" smtClean="0"/>
              <a:t>Examples</a:t>
            </a:r>
          </a:p>
          <a:p>
            <a:pPr marL="973138"/>
            <a:r>
              <a:rPr lang="en-US" sz="1600" b="1" dirty="0" smtClean="0"/>
              <a:t>Router</a:t>
            </a:r>
          </a:p>
          <a:p>
            <a:pPr marL="973138"/>
            <a:r>
              <a:rPr lang="en-IN" sz="1600" b="1" dirty="0" smtClean="0"/>
              <a:t>Tools Used</a:t>
            </a:r>
            <a:endParaRPr lang="en-US" sz="1600" b="1" dirty="0" smtClean="0"/>
          </a:p>
          <a:p>
            <a:pPr marL="973138"/>
            <a:r>
              <a:rPr lang="en-IN" sz="1600" b="1" dirty="0" smtClean="0"/>
              <a:t>Practical Feasibilities</a:t>
            </a:r>
            <a:endParaRPr lang="en-IN" sz="1600" b="1" dirty="0"/>
          </a:p>
        </p:txBody>
      </p:sp>
      <p:pic>
        <p:nvPicPr>
          <p:cNvPr id="81924" name="Picture 4" descr="https://www.thoughtfulminds.org/wp-content/uploads/2013/10/content-marketing.jpg"/>
          <p:cNvPicPr>
            <a:picLocks noChangeAspect="1" noChangeArrowheads="1"/>
          </p:cNvPicPr>
          <p:nvPr/>
        </p:nvPicPr>
        <p:blipFill>
          <a:blip r:embed="rId2" cstate="print"/>
          <a:srcRect b="4195"/>
          <a:stretch>
            <a:fillRect/>
          </a:stretch>
        </p:blipFill>
        <p:spPr bwMode="auto">
          <a:xfrm>
            <a:off x="3981450" y="1628800"/>
            <a:ext cx="5162550" cy="3960440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="" xmlns:p14="http://schemas.microsoft.com/office/powerpoint/2010/main" val="483747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00B0F0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  <a:latin typeface="Harlow Solid Italic" pitchFamily="82" charset="0"/>
                <a:cs typeface="Times New Roman" pitchFamily="18" charset="0"/>
              </a:rPr>
              <a:t>Reversibility</a:t>
            </a:r>
            <a:endParaRPr lang="en-US" b="1" dirty="0">
              <a:ln w="31550" cmpd="sng">
                <a:gradFill>
                  <a:gsLst>
                    <a:gs pos="25000">
                      <a:schemeClr val="accent1">
                        <a:shade val="25000"/>
                        <a:satMod val="190000"/>
                      </a:schemeClr>
                    </a:gs>
                    <a:gs pos="80000">
                      <a:schemeClr val="accent1">
                        <a:tint val="75000"/>
                        <a:satMod val="190000"/>
                      </a:schemeClr>
                    </a:gs>
                  </a:gsLst>
                  <a:lin ang="5400000"/>
                </a:gradFill>
                <a:prstDash val="solid"/>
              </a:ln>
              <a:solidFill>
                <a:srgbClr val="00B0F0"/>
              </a:solidFill>
              <a:effectLst>
                <a:outerShdw blurRad="41275" dist="12700" dir="12000000" algn="tl" rotWithShape="0">
                  <a:srgbClr val="000000">
                    <a:alpha val="40000"/>
                  </a:srgbClr>
                </a:outerShdw>
              </a:effectLst>
              <a:latin typeface="Harlow Solid Italic" pitchFamily="8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dirty="0" smtClean="0"/>
              <a:t>or any deterministic device to be reversible is that its input and output be uniquely retrievable from each other - then it is called </a:t>
            </a:r>
            <a:r>
              <a:rPr lang="en-US" dirty="0" smtClean="0">
                <a:solidFill>
                  <a:srgbClr val="FF0000"/>
                </a:solidFill>
              </a:rPr>
              <a:t>logically reversible.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4698000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1143000"/>
          </a:xfrm>
        </p:spPr>
        <p:txBody>
          <a:bodyPr/>
          <a:lstStyle/>
          <a:p>
            <a:r>
              <a:rPr lang="en-US" b="1" dirty="0" smtClean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00B0F0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  <a:latin typeface="Harlow Solid Italic" pitchFamily="82" charset="0"/>
              </a:rPr>
              <a:t>Feynman Gate</a:t>
            </a:r>
            <a:endParaRPr lang="en-US" b="1" dirty="0">
              <a:ln w="31550" cmpd="sng">
                <a:gradFill>
                  <a:gsLst>
                    <a:gs pos="25000">
                      <a:schemeClr val="accent1">
                        <a:shade val="25000"/>
                        <a:satMod val="190000"/>
                      </a:schemeClr>
                    </a:gs>
                    <a:gs pos="80000">
                      <a:schemeClr val="accent1">
                        <a:tint val="75000"/>
                        <a:satMod val="190000"/>
                      </a:schemeClr>
                    </a:gs>
                  </a:gsLst>
                  <a:lin ang="5400000"/>
                </a:gradFill>
                <a:prstDash val="solid"/>
              </a:ln>
              <a:solidFill>
                <a:srgbClr val="00B0F0"/>
              </a:solidFill>
              <a:effectLst>
                <a:outerShdw blurRad="41275" dist="12700" dir="12000000" algn="tl" rotWithShape="0">
                  <a:srgbClr val="000000">
                    <a:alpha val="40000"/>
                  </a:srgbClr>
                </a:outerShdw>
              </a:effectLst>
              <a:latin typeface="Harlow Solid Italic" pitchFamily="8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200400" cy="4525963"/>
          </a:xfrm>
        </p:spPr>
        <p:txBody>
          <a:bodyPr>
            <a:normAutofit fontScale="92500" lnSpcReduction="10000"/>
          </a:bodyPr>
          <a:lstStyle/>
          <a:p>
            <a:r>
              <a:rPr lang="en-IN" dirty="0" smtClean="0">
                <a:latin typeface="Times New Roman" pitchFamily="18" charset="0"/>
              </a:rPr>
              <a:t>The input vector is  I (A, B) and the output vector is O (P, Q). </a:t>
            </a:r>
          </a:p>
          <a:p>
            <a:r>
              <a:rPr lang="en-IN" dirty="0" smtClean="0">
                <a:latin typeface="Times New Roman" pitchFamily="18" charset="0"/>
              </a:rPr>
              <a:t>The outputs are defined by P=A, Q=A B. </a:t>
            </a:r>
          </a:p>
          <a:p>
            <a:r>
              <a:rPr lang="en-IN" dirty="0" smtClean="0">
                <a:latin typeface="Times New Roman" pitchFamily="18" charset="0"/>
              </a:rPr>
              <a:t>Quantum cost of a Feynman gate is 1.</a:t>
            </a:r>
          </a:p>
          <a:p>
            <a:endParaRPr lang="en-US" dirty="0"/>
          </a:p>
        </p:txBody>
      </p:sp>
      <p:pic>
        <p:nvPicPr>
          <p:cNvPr id="4" name="Picture 9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4716463" y="1773238"/>
            <a:ext cx="4038600" cy="14224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aphicFrame>
        <p:nvGraphicFramePr>
          <p:cNvPr id="5" name="Group 54"/>
          <p:cNvGraphicFramePr>
            <a:graphicFrameLocks/>
          </p:cNvGraphicFramePr>
          <p:nvPr/>
        </p:nvGraphicFramePr>
        <p:xfrm>
          <a:off x="5003800" y="3644900"/>
          <a:ext cx="2881313" cy="2590800"/>
        </p:xfrm>
        <a:graphic>
          <a:graphicData uri="http://schemas.openxmlformats.org/drawingml/2006/table">
            <a:tbl>
              <a:tblPr/>
              <a:tblGrid>
                <a:gridCol w="7207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2072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71913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72072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46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A</a:t>
                      </a:r>
                      <a:endParaRPr kumimoji="0" lang="en-IN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B</a:t>
                      </a:r>
                      <a:endParaRPr kumimoji="0" lang="en-IN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P</a:t>
                      </a:r>
                      <a:endParaRPr kumimoji="0" lang="en-IN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Q</a:t>
                      </a:r>
                      <a:endParaRPr kumimoji="0" lang="en-IN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46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0</a:t>
                      </a:r>
                      <a:endParaRPr kumimoji="0" lang="en-IN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0</a:t>
                      </a:r>
                      <a:endParaRPr kumimoji="0" lang="en-IN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0</a:t>
                      </a:r>
                      <a:endParaRPr kumimoji="0" lang="en-IN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0</a:t>
                      </a:r>
                      <a:endParaRPr kumimoji="0" lang="en-IN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46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0</a:t>
                      </a:r>
                      <a:endParaRPr kumimoji="0" lang="en-IN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1</a:t>
                      </a:r>
                      <a:endParaRPr kumimoji="0" lang="en-IN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0</a:t>
                      </a:r>
                      <a:endParaRPr kumimoji="0" lang="en-IN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1</a:t>
                      </a:r>
                      <a:endParaRPr kumimoji="0" lang="en-IN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46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1</a:t>
                      </a:r>
                      <a:endParaRPr kumimoji="0" lang="en-IN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0</a:t>
                      </a:r>
                      <a:endParaRPr kumimoji="0" lang="en-IN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1</a:t>
                      </a:r>
                      <a:endParaRPr kumimoji="0" lang="en-IN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1</a:t>
                      </a:r>
                      <a:endParaRPr kumimoji="0" lang="en-IN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1</a:t>
                      </a:r>
                      <a:endParaRPr kumimoji="0" lang="en-IN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1</a:t>
                      </a:r>
                      <a:endParaRPr kumimoji="0" lang="en-IN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1</a:t>
                      </a:r>
                      <a:endParaRPr kumimoji="0" lang="en-IN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0</a:t>
                      </a:r>
                      <a:endParaRPr kumimoji="0" lang="en-IN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17870775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r>
              <a:rPr lang="en-US" b="1" dirty="0" err="1" smtClean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00B0F0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  <a:latin typeface="Harlow Solid Italic" pitchFamily="82" charset="0"/>
              </a:rPr>
              <a:t>Fredkin</a:t>
            </a:r>
            <a:r>
              <a:rPr lang="en-US" b="1" dirty="0" smtClean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00B0F0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  <a:latin typeface="Harlow Solid Italic" pitchFamily="82" charset="0"/>
              </a:rPr>
              <a:t> Gate</a:t>
            </a:r>
            <a:endParaRPr lang="en-US" b="1" dirty="0">
              <a:ln w="31550" cmpd="sng">
                <a:gradFill>
                  <a:gsLst>
                    <a:gs pos="25000">
                      <a:schemeClr val="accent1">
                        <a:shade val="25000"/>
                        <a:satMod val="190000"/>
                      </a:schemeClr>
                    </a:gs>
                    <a:gs pos="80000">
                      <a:schemeClr val="accent1">
                        <a:tint val="75000"/>
                        <a:satMod val="190000"/>
                      </a:schemeClr>
                    </a:gs>
                  </a:gsLst>
                  <a:lin ang="5400000"/>
                </a:gradFill>
                <a:prstDash val="solid"/>
              </a:ln>
              <a:solidFill>
                <a:srgbClr val="00B0F0"/>
              </a:solidFill>
              <a:effectLst>
                <a:outerShdw blurRad="41275" dist="12700" dir="12000000" algn="tl" rotWithShape="0">
                  <a:srgbClr val="000000">
                    <a:alpha val="40000"/>
                  </a:srgbClr>
                </a:outerShdw>
              </a:effectLst>
              <a:latin typeface="Harlow Solid Italic" pitchFamily="8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4038600" cy="259080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>
                <a:latin typeface="Times New Roman" pitchFamily="18" charset="0"/>
              </a:rPr>
              <a:t>The </a:t>
            </a:r>
            <a:r>
              <a:rPr lang="en-US" dirty="0" err="1" smtClean="0">
                <a:latin typeface="Times New Roman" pitchFamily="18" charset="0"/>
              </a:rPr>
              <a:t>Fredkin</a:t>
            </a:r>
            <a:r>
              <a:rPr lang="en-US" dirty="0" smtClean="0">
                <a:latin typeface="Times New Roman" pitchFamily="18" charset="0"/>
              </a:rPr>
              <a:t> gate </a:t>
            </a:r>
            <a:r>
              <a:rPr lang="en-US" b="1" dirty="0" smtClean="0">
                <a:latin typeface="Times New Roman" pitchFamily="18" charset="0"/>
              </a:rPr>
              <a:t>swaps</a:t>
            </a:r>
            <a:r>
              <a:rPr lang="en-US" dirty="0" smtClean="0">
                <a:latin typeface="Times New Roman" pitchFamily="18" charset="0"/>
              </a:rPr>
              <a:t> the last two bits, if the first bit is set. </a:t>
            </a:r>
          </a:p>
          <a:p>
            <a:r>
              <a:rPr lang="en-IN" dirty="0" smtClean="0">
                <a:latin typeface="Times New Roman" pitchFamily="18" charset="0"/>
              </a:rPr>
              <a:t>Quantum cost of a </a:t>
            </a:r>
            <a:r>
              <a:rPr lang="en-IN" dirty="0" err="1" smtClean="0">
                <a:latin typeface="Times New Roman" pitchFamily="18" charset="0"/>
              </a:rPr>
              <a:t>Fredkin</a:t>
            </a:r>
            <a:r>
              <a:rPr lang="en-IN" dirty="0" smtClean="0">
                <a:latin typeface="Times New Roman" pitchFamily="18" charset="0"/>
              </a:rPr>
              <a:t> gate is 5.</a:t>
            </a:r>
          </a:p>
          <a:p>
            <a:endParaRPr lang="en-US" dirty="0"/>
          </a:p>
        </p:txBody>
      </p:sp>
      <p:pic>
        <p:nvPicPr>
          <p:cNvPr id="4" name="Picture 89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0825" y="4149080"/>
            <a:ext cx="4608513" cy="198596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aphicFrame>
        <p:nvGraphicFramePr>
          <p:cNvPr id="5" name="Group 86"/>
          <p:cNvGraphicFramePr>
            <a:graphicFrameLocks/>
          </p:cNvGraphicFramePr>
          <p:nvPr/>
        </p:nvGraphicFramePr>
        <p:xfrm>
          <a:off x="5219700" y="1628775"/>
          <a:ext cx="3524250" cy="4663440"/>
        </p:xfrm>
        <a:graphic>
          <a:graphicData uri="http://schemas.openxmlformats.org/drawingml/2006/table">
            <a:tbl>
              <a:tblPr/>
              <a:tblGrid>
                <a:gridCol w="58737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873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8737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58737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530225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644525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968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A</a:t>
                      </a:r>
                      <a:endParaRPr kumimoji="0" lang="en-IN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B</a:t>
                      </a:r>
                      <a:endParaRPr kumimoji="0" lang="en-IN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C</a:t>
                      </a:r>
                      <a:endParaRPr kumimoji="0" lang="en-IN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P</a:t>
                      </a:r>
                      <a:endParaRPr kumimoji="0" lang="en-IN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Q</a:t>
                      </a:r>
                      <a:endParaRPr kumimoji="0" lang="en-IN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R</a:t>
                      </a:r>
                      <a:endParaRPr kumimoji="0" lang="en-IN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0</a:t>
                      </a:r>
                      <a:endParaRPr kumimoji="0" lang="en-IN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0</a:t>
                      </a:r>
                      <a:endParaRPr kumimoji="0" lang="en-IN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0</a:t>
                      </a:r>
                      <a:endParaRPr kumimoji="0" lang="en-IN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0</a:t>
                      </a:r>
                      <a:endParaRPr kumimoji="0" lang="en-IN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0</a:t>
                      </a:r>
                      <a:endParaRPr kumimoji="0" lang="en-IN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0</a:t>
                      </a:r>
                      <a:endParaRPr kumimoji="0" lang="en-IN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968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0</a:t>
                      </a:r>
                      <a:endParaRPr kumimoji="0" lang="en-IN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0</a:t>
                      </a:r>
                      <a:endParaRPr kumimoji="0" lang="en-IN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1</a:t>
                      </a:r>
                      <a:endParaRPr kumimoji="0" lang="en-IN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0</a:t>
                      </a:r>
                      <a:endParaRPr kumimoji="0" lang="en-IN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0</a:t>
                      </a:r>
                      <a:endParaRPr kumimoji="0" lang="en-IN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1</a:t>
                      </a:r>
                      <a:endParaRPr kumimoji="0" lang="en-IN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0</a:t>
                      </a:r>
                      <a:endParaRPr kumimoji="0" lang="en-IN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1</a:t>
                      </a:r>
                      <a:endParaRPr kumimoji="0" lang="en-IN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0</a:t>
                      </a:r>
                      <a:endParaRPr kumimoji="0" lang="en-IN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0</a:t>
                      </a:r>
                      <a:endParaRPr kumimoji="0" lang="en-IN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1</a:t>
                      </a:r>
                      <a:endParaRPr kumimoji="0" lang="en-IN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0</a:t>
                      </a:r>
                      <a:endParaRPr kumimoji="0" lang="en-IN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968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0</a:t>
                      </a:r>
                      <a:endParaRPr kumimoji="0" lang="en-IN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1</a:t>
                      </a:r>
                      <a:endParaRPr kumimoji="0" lang="en-IN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1</a:t>
                      </a:r>
                      <a:endParaRPr kumimoji="0" lang="en-IN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0</a:t>
                      </a:r>
                      <a:endParaRPr kumimoji="0" lang="en-IN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1</a:t>
                      </a:r>
                      <a:endParaRPr kumimoji="0" lang="en-IN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1</a:t>
                      </a:r>
                      <a:endParaRPr kumimoji="0" lang="en-IN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1</a:t>
                      </a:r>
                      <a:endParaRPr kumimoji="0" lang="en-IN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0</a:t>
                      </a:r>
                      <a:endParaRPr kumimoji="0" lang="en-IN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0</a:t>
                      </a:r>
                      <a:endParaRPr kumimoji="0" lang="en-IN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1</a:t>
                      </a:r>
                      <a:endParaRPr kumimoji="0" lang="en-IN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0</a:t>
                      </a:r>
                      <a:endParaRPr kumimoji="0" lang="en-IN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0</a:t>
                      </a:r>
                      <a:endParaRPr kumimoji="0" lang="en-IN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968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1</a:t>
                      </a:r>
                      <a:endParaRPr kumimoji="0" lang="en-IN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0</a:t>
                      </a:r>
                      <a:endParaRPr kumimoji="0" lang="en-IN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1</a:t>
                      </a:r>
                      <a:endParaRPr kumimoji="0" lang="en-IN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1</a:t>
                      </a:r>
                      <a:endParaRPr kumimoji="0" lang="en-IN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1</a:t>
                      </a:r>
                      <a:endParaRPr kumimoji="0" lang="en-IN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0</a:t>
                      </a:r>
                      <a:endParaRPr kumimoji="0" lang="en-IN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1</a:t>
                      </a:r>
                      <a:endParaRPr kumimoji="0" lang="en-IN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1</a:t>
                      </a:r>
                      <a:endParaRPr kumimoji="0" lang="en-IN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0</a:t>
                      </a:r>
                      <a:endParaRPr kumimoji="0" lang="en-IN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1</a:t>
                      </a:r>
                      <a:endParaRPr kumimoji="0" lang="en-IN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0</a:t>
                      </a:r>
                      <a:endParaRPr kumimoji="0" lang="en-IN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1</a:t>
                      </a:r>
                      <a:endParaRPr kumimoji="0" lang="en-IN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2968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1</a:t>
                      </a:r>
                      <a:endParaRPr kumimoji="0" lang="en-IN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1</a:t>
                      </a:r>
                      <a:endParaRPr kumimoji="0" lang="en-IN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1</a:t>
                      </a:r>
                      <a:endParaRPr kumimoji="0" lang="en-IN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1</a:t>
                      </a:r>
                      <a:endParaRPr kumimoji="0" lang="en-IN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1</a:t>
                      </a:r>
                      <a:endParaRPr kumimoji="0" lang="en-IN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1</a:t>
                      </a:r>
                      <a:endParaRPr kumimoji="0" lang="en-IN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21460288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1143000"/>
          </a:xfrm>
        </p:spPr>
        <p:txBody>
          <a:bodyPr/>
          <a:lstStyle/>
          <a:p>
            <a:r>
              <a:rPr lang="en-US" b="1" dirty="0" err="1" smtClean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00B0F0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  <a:latin typeface="Harlow Solid Italic" pitchFamily="82" charset="0"/>
                <a:cs typeface="Times New Roman" pitchFamily="18" charset="0"/>
              </a:rPr>
              <a:t>Toffoli</a:t>
            </a:r>
            <a:r>
              <a:rPr lang="en-US" b="1" dirty="0" smtClean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00B0F0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  <a:latin typeface="Harlow Solid Italic" pitchFamily="82" charset="0"/>
                <a:cs typeface="Times New Roman" pitchFamily="18" charset="0"/>
              </a:rPr>
              <a:t> Gate</a:t>
            </a:r>
            <a:endParaRPr lang="en-US" b="1" dirty="0">
              <a:ln w="31550" cmpd="sng">
                <a:gradFill>
                  <a:gsLst>
                    <a:gs pos="25000">
                      <a:schemeClr val="accent1">
                        <a:shade val="25000"/>
                        <a:satMod val="190000"/>
                      </a:schemeClr>
                    </a:gs>
                    <a:gs pos="80000">
                      <a:schemeClr val="accent1">
                        <a:tint val="75000"/>
                        <a:satMod val="190000"/>
                      </a:schemeClr>
                    </a:gs>
                  </a:gsLst>
                  <a:lin ang="5400000"/>
                </a:gradFill>
                <a:prstDash val="solid"/>
              </a:ln>
              <a:solidFill>
                <a:srgbClr val="00B0F0"/>
              </a:solidFill>
              <a:effectLst>
                <a:outerShdw blurRad="41275" dist="12700" dir="12000000" algn="tl" rotWithShape="0">
                  <a:srgbClr val="000000">
                    <a:alpha val="40000"/>
                  </a:srgbClr>
                </a:outerShdw>
              </a:effectLst>
              <a:latin typeface="Harlow Solid Italic" pitchFamily="82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4343400" cy="1676400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If we want to compute an arbitrary function using reversible gates, we need another gate. One possibility is the </a:t>
            </a:r>
            <a:r>
              <a:rPr lang="en-US" b="1" dirty="0" err="1">
                <a:latin typeface="Times New Roman" pitchFamily="18" charset="0"/>
                <a:cs typeface="Times New Roman" pitchFamily="18" charset="0"/>
              </a:rPr>
              <a:t>Toffoli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gate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.</a:t>
            </a:r>
          </a:p>
        </p:txBody>
      </p:sp>
      <p:pic>
        <p:nvPicPr>
          <p:cNvPr id="1026" name="Picture 2" descr="Image result for toffoli gate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b="17821"/>
          <a:stretch/>
        </p:blipFill>
        <p:spPr bwMode="auto">
          <a:xfrm>
            <a:off x="190211" y="3622964"/>
            <a:ext cx="3724275" cy="216823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1734550580"/>
              </p:ext>
            </p:extLst>
          </p:nvPr>
        </p:nvGraphicFramePr>
        <p:xfrm>
          <a:off x="5334000" y="1977044"/>
          <a:ext cx="3352800" cy="329184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5588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588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588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55880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55880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558800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Times New Roman" pitchFamily="18" charset="0"/>
                          <a:cs typeface="Times New Roman" pitchFamily="18" charset="0"/>
                        </a:rPr>
                        <a:t>INPUT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Times New Roman" pitchFamily="18" charset="0"/>
                          <a:cs typeface="Times New Roman" pitchFamily="18" charset="0"/>
                        </a:rPr>
                        <a:t>OUTPUT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itchFamily="18" charset="0"/>
                          <a:cs typeface="Times New Roman" pitchFamily="18" charset="0"/>
                        </a:rPr>
                        <a:t> 0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itchFamily="18" charset="0"/>
                          <a:cs typeface="Times New Roman" pitchFamily="18" charset="0"/>
                        </a:rPr>
                        <a:t> 0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 New Roman" pitchFamily="18" charset="0"/>
                          <a:cs typeface="Times New Roman" pitchFamily="18" charset="0"/>
                        </a:rPr>
                        <a:t> 0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 New Roman" pitchFamily="18" charset="0"/>
                          <a:cs typeface="Times New Roman" pitchFamily="18" charset="0"/>
                        </a:rPr>
                        <a:t> 0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 New Roman" pitchFamily="18" charset="0"/>
                          <a:cs typeface="Times New Roman" pitchFamily="18" charset="0"/>
                        </a:rPr>
                        <a:t> 0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 New Roman" pitchFamily="18" charset="0"/>
                          <a:cs typeface="Times New Roman" pitchFamily="18" charset="0"/>
                        </a:rPr>
                        <a:t> 0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16085678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1143000"/>
          </a:xfrm>
        </p:spPr>
        <p:txBody>
          <a:bodyPr/>
          <a:lstStyle/>
          <a:p>
            <a:r>
              <a:rPr lang="en-US" b="1" dirty="0" smtClean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00B0F0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  <a:latin typeface="Harlow Solid Italic" pitchFamily="82" charset="0"/>
              </a:rPr>
              <a:t>Peres Gate</a:t>
            </a:r>
            <a:endParaRPr lang="en-US" b="1" dirty="0">
              <a:ln w="31550" cmpd="sng">
                <a:gradFill>
                  <a:gsLst>
                    <a:gs pos="25000">
                      <a:schemeClr val="accent1">
                        <a:shade val="25000"/>
                        <a:satMod val="190000"/>
                      </a:schemeClr>
                    </a:gs>
                    <a:gs pos="80000">
                      <a:schemeClr val="accent1">
                        <a:tint val="75000"/>
                        <a:satMod val="190000"/>
                      </a:schemeClr>
                    </a:gs>
                  </a:gsLst>
                  <a:lin ang="5400000"/>
                </a:gradFill>
                <a:prstDash val="solid"/>
              </a:ln>
              <a:solidFill>
                <a:srgbClr val="00B0F0"/>
              </a:solidFill>
              <a:effectLst>
                <a:outerShdw blurRad="41275" dist="12700" dir="12000000" algn="tl" rotWithShape="0">
                  <a:srgbClr val="000000">
                    <a:alpha val="40000"/>
                  </a:srgbClr>
                </a:outerShdw>
              </a:effectLst>
              <a:latin typeface="Harlow Solid Italic" pitchFamily="8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4648200" cy="1676400"/>
          </a:xfrm>
        </p:spPr>
        <p:txBody>
          <a:bodyPr/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Used as a half-adder, when third input is 0.</a:t>
            </a:r>
            <a:endParaRPr lang="en-IN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388" y="3213100"/>
            <a:ext cx="4962525" cy="20669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aphicFrame>
        <p:nvGraphicFramePr>
          <p:cNvPr id="5" name="Group 86"/>
          <p:cNvGraphicFramePr>
            <a:graphicFrameLocks/>
          </p:cNvGraphicFramePr>
          <p:nvPr/>
        </p:nvGraphicFramePr>
        <p:xfrm>
          <a:off x="5219700" y="1628775"/>
          <a:ext cx="3524250" cy="4663440"/>
        </p:xfrm>
        <a:graphic>
          <a:graphicData uri="http://schemas.openxmlformats.org/drawingml/2006/table">
            <a:tbl>
              <a:tblPr/>
              <a:tblGrid>
                <a:gridCol w="58737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873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8737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58737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530225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644525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968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A</a:t>
                      </a:r>
                      <a:endParaRPr kumimoji="0" lang="en-IN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B</a:t>
                      </a:r>
                      <a:endParaRPr kumimoji="0" lang="en-IN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C</a:t>
                      </a:r>
                      <a:endParaRPr kumimoji="0" lang="en-IN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P</a:t>
                      </a:r>
                      <a:endParaRPr kumimoji="0" lang="en-IN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Q</a:t>
                      </a:r>
                      <a:endParaRPr kumimoji="0" lang="en-IN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R</a:t>
                      </a:r>
                      <a:endParaRPr kumimoji="0" lang="en-IN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0</a:t>
                      </a:r>
                      <a:endParaRPr kumimoji="0" lang="en-IN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0</a:t>
                      </a:r>
                      <a:endParaRPr kumimoji="0" lang="en-IN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0</a:t>
                      </a:r>
                      <a:endParaRPr kumimoji="0" lang="en-IN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0</a:t>
                      </a:r>
                      <a:endParaRPr kumimoji="0" lang="en-IN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0</a:t>
                      </a:r>
                      <a:endParaRPr kumimoji="0" lang="en-IN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0</a:t>
                      </a:r>
                      <a:endParaRPr kumimoji="0" lang="en-IN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968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0</a:t>
                      </a:r>
                      <a:endParaRPr kumimoji="0" lang="en-IN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0</a:t>
                      </a:r>
                      <a:endParaRPr kumimoji="0" lang="en-IN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1</a:t>
                      </a:r>
                      <a:endParaRPr kumimoji="0" lang="en-IN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0</a:t>
                      </a:r>
                      <a:endParaRPr kumimoji="0" lang="en-IN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0</a:t>
                      </a:r>
                      <a:endParaRPr kumimoji="0" lang="en-IN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1</a:t>
                      </a:r>
                      <a:endParaRPr kumimoji="0" lang="en-IN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0</a:t>
                      </a:r>
                      <a:endParaRPr kumimoji="0" lang="en-IN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1</a:t>
                      </a:r>
                      <a:endParaRPr kumimoji="0" lang="en-IN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0</a:t>
                      </a:r>
                      <a:endParaRPr kumimoji="0" lang="en-IN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0</a:t>
                      </a:r>
                      <a:endParaRPr kumimoji="0" lang="en-IN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1</a:t>
                      </a:r>
                      <a:endParaRPr kumimoji="0" lang="en-IN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0</a:t>
                      </a:r>
                      <a:endParaRPr kumimoji="0" lang="en-IN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968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0</a:t>
                      </a:r>
                      <a:endParaRPr kumimoji="0" lang="en-IN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1</a:t>
                      </a:r>
                      <a:endParaRPr kumimoji="0" lang="en-IN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1</a:t>
                      </a:r>
                      <a:endParaRPr kumimoji="0" lang="en-IN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0</a:t>
                      </a:r>
                      <a:endParaRPr kumimoji="0" lang="en-IN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1</a:t>
                      </a:r>
                      <a:endParaRPr kumimoji="0" lang="en-IN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1</a:t>
                      </a:r>
                      <a:endParaRPr kumimoji="0" lang="en-IN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1</a:t>
                      </a:r>
                      <a:endParaRPr kumimoji="0" lang="en-IN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0</a:t>
                      </a:r>
                      <a:endParaRPr kumimoji="0" lang="en-IN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0</a:t>
                      </a:r>
                      <a:endParaRPr kumimoji="0" lang="en-IN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1</a:t>
                      </a:r>
                      <a:endParaRPr kumimoji="0" lang="en-IN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1</a:t>
                      </a:r>
                      <a:endParaRPr kumimoji="0" lang="en-IN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0</a:t>
                      </a:r>
                      <a:endParaRPr kumimoji="0" lang="en-IN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968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1</a:t>
                      </a:r>
                      <a:endParaRPr kumimoji="0" lang="en-IN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0</a:t>
                      </a:r>
                      <a:endParaRPr kumimoji="0" lang="en-IN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1</a:t>
                      </a:r>
                      <a:endParaRPr kumimoji="0" lang="en-IN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1</a:t>
                      </a:r>
                      <a:endParaRPr kumimoji="0" lang="en-IN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1</a:t>
                      </a:r>
                      <a:endParaRPr kumimoji="0" lang="en-IN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1</a:t>
                      </a:r>
                      <a:endParaRPr kumimoji="0" lang="en-IN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1</a:t>
                      </a:r>
                      <a:endParaRPr kumimoji="0" lang="en-IN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1</a:t>
                      </a:r>
                      <a:endParaRPr kumimoji="0" lang="en-IN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0</a:t>
                      </a:r>
                      <a:endParaRPr kumimoji="0" lang="en-IN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1</a:t>
                      </a:r>
                      <a:endParaRPr kumimoji="0" lang="en-IN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0</a:t>
                      </a:r>
                      <a:endParaRPr kumimoji="0" lang="en-IN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1</a:t>
                      </a:r>
                      <a:endParaRPr kumimoji="0" lang="en-IN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2968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1</a:t>
                      </a:r>
                      <a:endParaRPr kumimoji="0" lang="en-IN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1</a:t>
                      </a:r>
                      <a:endParaRPr kumimoji="0" lang="en-IN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1</a:t>
                      </a:r>
                      <a:endParaRPr kumimoji="0" lang="en-IN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1</a:t>
                      </a:r>
                      <a:endParaRPr kumimoji="0" lang="en-IN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0</a:t>
                      </a:r>
                      <a:endParaRPr kumimoji="0" lang="en-IN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0</a:t>
                      </a:r>
                      <a:endParaRPr kumimoji="0" lang="en-IN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30958073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00B0F0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  <a:latin typeface="Harlow Solid Italic" pitchFamily="82" charset="0"/>
                <a:cs typeface="Times New Roman" pitchFamily="18" charset="0"/>
              </a:rPr>
              <a:t>Reversible Logic Functions</a:t>
            </a:r>
            <a:endParaRPr lang="en-US" b="1" dirty="0">
              <a:ln w="31550" cmpd="sng">
                <a:gradFill>
                  <a:gsLst>
                    <a:gs pos="25000">
                      <a:schemeClr val="accent1">
                        <a:shade val="25000"/>
                        <a:satMod val="190000"/>
                      </a:schemeClr>
                    </a:gs>
                    <a:gs pos="80000">
                      <a:schemeClr val="accent1">
                        <a:tint val="75000"/>
                        <a:satMod val="190000"/>
                      </a:schemeClr>
                    </a:gs>
                  </a:gsLst>
                  <a:lin ang="5400000"/>
                </a:gradFill>
                <a:prstDash val="solid"/>
              </a:ln>
              <a:solidFill>
                <a:srgbClr val="00B0F0"/>
              </a:solidFill>
              <a:effectLst>
                <a:outerShdw blurRad="41275" dist="12700" dir="12000000" algn="tl" rotWithShape="0">
                  <a:srgbClr val="000000">
                    <a:alpha val="40000"/>
                  </a:srgbClr>
                </a:outerShdw>
              </a:effectLst>
              <a:latin typeface="Harlow Solid Italic" pitchFamily="8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Reversible NOT gate</a:t>
            </a:r>
            <a:endParaRPr lang="en-IN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63688" y="3356992"/>
            <a:ext cx="3929063" cy="241788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Picture 9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4788024" y="1340768"/>
            <a:ext cx="4038600" cy="14224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="" xmlns:p14="http://schemas.microsoft.com/office/powerpoint/2010/main" val="41105757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Reversible AND gate</a:t>
            </a:r>
          </a:p>
          <a:p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IN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dirty="0"/>
          </a:p>
        </p:txBody>
      </p:sp>
      <p:pic>
        <p:nvPicPr>
          <p:cNvPr id="4" name="Content Placeholder 3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1907704" y="3196034"/>
            <a:ext cx="3438525" cy="18383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Picture 89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68850" y="1628800"/>
            <a:ext cx="3523630" cy="136534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b="1" dirty="0" smtClean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00B0F0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  <a:latin typeface="Harlow Solid Italic" pitchFamily="82" charset="0"/>
                <a:cs typeface="Times New Roman" pitchFamily="18" charset="0"/>
              </a:rPr>
              <a:t>Reversible Logic Functions</a:t>
            </a:r>
            <a:endParaRPr lang="en-US" b="1" dirty="0">
              <a:ln w="31550" cmpd="sng">
                <a:gradFill>
                  <a:gsLst>
                    <a:gs pos="25000">
                      <a:schemeClr val="accent1">
                        <a:shade val="25000"/>
                        <a:satMod val="190000"/>
                      </a:schemeClr>
                    </a:gs>
                    <a:gs pos="80000">
                      <a:schemeClr val="accent1">
                        <a:tint val="75000"/>
                        <a:satMod val="190000"/>
                      </a:schemeClr>
                    </a:gs>
                  </a:gsLst>
                  <a:lin ang="5400000"/>
                </a:gradFill>
                <a:prstDash val="solid"/>
              </a:ln>
              <a:solidFill>
                <a:srgbClr val="00B0F0"/>
              </a:solidFill>
              <a:effectLst>
                <a:outerShdw blurRad="41275" dist="12700" dir="12000000" algn="tl" rotWithShape="0">
                  <a:srgbClr val="000000">
                    <a:alpha val="40000"/>
                  </a:srgbClr>
                </a:outerShdw>
              </a:effectLst>
              <a:latin typeface="Harlow Solid Italic" pitchFamily="82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3603669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Reversible XOR gate</a:t>
            </a:r>
          </a:p>
          <a:p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Reversible XNOR gate</a:t>
            </a:r>
            <a:endParaRPr lang="en-IN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IN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dirty="0"/>
          </a:p>
        </p:txBody>
      </p:sp>
      <p:pic>
        <p:nvPicPr>
          <p:cNvPr id="4" name="Picture 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19600" y="1752600"/>
            <a:ext cx="2786062" cy="19780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343400" y="4419600"/>
            <a:ext cx="4429125" cy="18573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b="1" dirty="0" smtClean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00B0F0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  <a:latin typeface="Harlow Solid Italic" pitchFamily="82" charset="0"/>
                <a:cs typeface="Times New Roman" pitchFamily="18" charset="0"/>
              </a:rPr>
              <a:t>Reversible Logic Functions</a:t>
            </a:r>
            <a:endParaRPr lang="en-US" b="1" dirty="0">
              <a:ln w="31550" cmpd="sng">
                <a:gradFill>
                  <a:gsLst>
                    <a:gs pos="25000">
                      <a:schemeClr val="accent1">
                        <a:shade val="25000"/>
                        <a:satMod val="190000"/>
                      </a:schemeClr>
                    </a:gs>
                    <a:gs pos="80000">
                      <a:schemeClr val="accent1">
                        <a:tint val="75000"/>
                        <a:satMod val="190000"/>
                      </a:schemeClr>
                    </a:gs>
                  </a:gsLst>
                  <a:lin ang="5400000"/>
                </a:gradFill>
                <a:prstDash val="solid"/>
              </a:ln>
              <a:solidFill>
                <a:srgbClr val="00B0F0"/>
              </a:solidFill>
              <a:effectLst>
                <a:outerShdw blurRad="41275" dist="12700" dir="12000000" algn="tl" rotWithShape="0">
                  <a:srgbClr val="000000">
                    <a:alpha val="40000"/>
                  </a:srgbClr>
                </a:outerShdw>
              </a:effectLst>
              <a:latin typeface="Harlow Solid Italic" pitchFamily="82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5399454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99392"/>
            <a:ext cx="8229600" cy="1143000"/>
          </a:xfrm>
        </p:spPr>
        <p:txBody>
          <a:bodyPr/>
          <a:lstStyle/>
          <a:p>
            <a:r>
              <a:rPr lang="en-IN" b="1" dirty="0" smtClean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00B0F0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  <a:latin typeface="Harlow Solid Italic" pitchFamily="82" charset="0"/>
                <a:ea typeface="GulimChe" pitchFamily="49" charset="-127"/>
              </a:rPr>
              <a:t>Contents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64704"/>
            <a:ext cx="8229600" cy="5001419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US" sz="2400" b="1" dirty="0" smtClean="0"/>
              <a:t>REVERSIBLE LOGIC</a:t>
            </a:r>
          </a:p>
          <a:p>
            <a:pPr marL="973138"/>
            <a:r>
              <a:rPr lang="en-US" sz="1600" b="1" dirty="0" smtClean="0">
                <a:solidFill>
                  <a:schemeClr val="bg1">
                    <a:lumMod val="65000"/>
                  </a:schemeClr>
                </a:solidFill>
              </a:rPr>
              <a:t>Invention of computing devices</a:t>
            </a:r>
          </a:p>
          <a:p>
            <a:pPr marL="973138"/>
            <a:r>
              <a:rPr lang="en-US" sz="1600" b="1" dirty="0" smtClean="0">
                <a:solidFill>
                  <a:schemeClr val="bg1">
                    <a:lumMod val="65000"/>
                  </a:schemeClr>
                </a:solidFill>
              </a:rPr>
              <a:t>Scaling of MOSFET </a:t>
            </a:r>
          </a:p>
          <a:p>
            <a:pPr marL="973138"/>
            <a:r>
              <a:rPr lang="en-IN" sz="1600" b="1" dirty="0" smtClean="0">
                <a:solidFill>
                  <a:schemeClr val="bg1">
                    <a:lumMod val="65000"/>
                  </a:schemeClr>
                </a:solidFill>
              </a:rPr>
              <a:t>Emerging Logic Devices </a:t>
            </a:r>
            <a:endParaRPr lang="en-US" sz="1600" b="1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973138"/>
            <a:r>
              <a:rPr lang="en-US" sz="1600" b="1" dirty="0" smtClean="0">
                <a:solidFill>
                  <a:schemeClr val="bg1">
                    <a:lumMod val="65000"/>
                  </a:schemeClr>
                </a:solidFill>
              </a:rPr>
              <a:t>Reversibility in Real Life</a:t>
            </a:r>
          </a:p>
          <a:p>
            <a:pPr marL="973138"/>
            <a:r>
              <a:rPr lang="en-US" sz="1600" b="1" dirty="0" smtClean="0">
                <a:solidFill>
                  <a:schemeClr val="bg1">
                    <a:lumMod val="65000"/>
                  </a:schemeClr>
                </a:solidFill>
              </a:rPr>
              <a:t>Reversible Logic</a:t>
            </a:r>
          </a:p>
          <a:p>
            <a:pPr marL="973138"/>
            <a:r>
              <a:rPr lang="en-US" sz="1600" b="1" dirty="0" smtClean="0">
                <a:solidFill>
                  <a:schemeClr val="bg1">
                    <a:lumMod val="65000"/>
                  </a:schemeClr>
                </a:solidFill>
              </a:rPr>
              <a:t>Properties</a:t>
            </a:r>
          </a:p>
          <a:p>
            <a:pPr marL="973138">
              <a:buNone/>
            </a:pPr>
            <a:r>
              <a:rPr lang="en-US" sz="1600" b="1" dirty="0" smtClean="0">
                <a:solidFill>
                  <a:schemeClr val="bg1">
                    <a:lumMod val="65000"/>
                  </a:schemeClr>
                </a:solidFill>
              </a:rPr>
              <a:t>	Reversibility</a:t>
            </a:r>
          </a:p>
          <a:p>
            <a:pPr marL="973138">
              <a:buNone/>
            </a:pPr>
            <a:r>
              <a:rPr lang="en-US" sz="1600" b="1" dirty="0" smtClean="0"/>
              <a:t>	Universality</a:t>
            </a:r>
          </a:p>
          <a:p>
            <a:pPr marL="973138">
              <a:buNone/>
            </a:pPr>
            <a:r>
              <a:rPr lang="en-US" sz="1600" b="1" dirty="0" smtClean="0">
                <a:solidFill>
                  <a:schemeClr val="bg1">
                    <a:lumMod val="65000"/>
                  </a:schemeClr>
                </a:solidFill>
              </a:rPr>
              <a:t>	Fault Tolerance</a:t>
            </a:r>
          </a:p>
          <a:p>
            <a:pPr marL="973138"/>
            <a:r>
              <a:rPr lang="en-US" sz="1600" b="1" dirty="0" smtClean="0">
                <a:solidFill>
                  <a:schemeClr val="bg1">
                    <a:lumMod val="65000"/>
                  </a:schemeClr>
                </a:solidFill>
              </a:rPr>
              <a:t>Reversible Logic Circuits</a:t>
            </a:r>
          </a:p>
          <a:p>
            <a:pPr>
              <a:buNone/>
            </a:pPr>
            <a:r>
              <a:rPr lang="en-US" sz="2400" b="1" dirty="0" smtClean="0">
                <a:solidFill>
                  <a:schemeClr val="bg1">
                    <a:lumMod val="65000"/>
                  </a:schemeClr>
                </a:solidFill>
              </a:rPr>
              <a:t>QCA</a:t>
            </a:r>
            <a:endParaRPr lang="en-US" sz="1600" b="1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973138"/>
            <a:r>
              <a:rPr lang="en-US" sz="1600" b="1" dirty="0" smtClean="0">
                <a:solidFill>
                  <a:schemeClr val="bg1">
                    <a:lumMod val="65000"/>
                  </a:schemeClr>
                </a:solidFill>
              </a:rPr>
              <a:t>Clocking</a:t>
            </a:r>
          </a:p>
          <a:p>
            <a:pPr marL="973138"/>
            <a:r>
              <a:rPr lang="en-US" sz="1600" b="1" dirty="0" smtClean="0">
                <a:solidFill>
                  <a:schemeClr val="bg1">
                    <a:lumMod val="65000"/>
                  </a:schemeClr>
                </a:solidFill>
              </a:rPr>
              <a:t>Types of wires</a:t>
            </a:r>
          </a:p>
          <a:p>
            <a:pPr marL="973138"/>
            <a:r>
              <a:rPr lang="en-US" sz="1600" b="1" dirty="0" smtClean="0">
                <a:solidFill>
                  <a:schemeClr val="bg1">
                    <a:lumMod val="65000"/>
                  </a:schemeClr>
                </a:solidFill>
              </a:rPr>
              <a:t>Examples</a:t>
            </a:r>
          </a:p>
          <a:p>
            <a:pPr marL="973138"/>
            <a:r>
              <a:rPr lang="en-US" sz="1600" b="1" dirty="0" smtClean="0">
                <a:solidFill>
                  <a:schemeClr val="bg1">
                    <a:lumMod val="65000"/>
                  </a:schemeClr>
                </a:solidFill>
              </a:rPr>
              <a:t>Router</a:t>
            </a:r>
          </a:p>
          <a:p>
            <a:pPr marL="973138"/>
            <a:r>
              <a:rPr lang="en-IN" sz="1600" b="1" dirty="0" smtClean="0">
                <a:solidFill>
                  <a:schemeClr val="bg1">
                    <a:lumMod val="65000"/>
                  </a:schemeClr>
                </a:solidFill>
              </a:rPr>
              <a:t>Tools Used</a:t>
            </a:r>
            <a:endParaRPr lang="en-US" sz="1600" b="1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973138"/>
            <a:r>
              <a:rPr lang="en-IN" sz="1600" b="1" dirty="0" smtClean="0">
                <a:solidFill>
                  <a:schemeClr val="bg1">
                    <a:lumMod val="65000"/>
                  </a:schemeClr>
                </a:solidFill>
              </a:rPr>
              <a:t>Practical Feasibilities</a:t>
            </a:r>
            <a:endParaRPr lang="en-IN" sz="1600" b="1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483747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00B0F0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  <a:latin typeface="Harlow Solid Italic" pitchFamily="82" charset="0"/>
                <a:cs typeface="Times New Roman" pitchFamily="18" charset="0"/>
              </a:rPr>
              <a:t>Universality</a:t>
            </a:r>
            <a:endParaRPr lang="en-US" b="1" dirty="0">
              <a:ln w="31550" cmpd="sng">
                <a:gradFill>
                  <a:gsLst>
                    <a:gs pos="25000">
                      <a:schemeClr val="accent1">
                        <a:shade val="25000"/>
                        <a:satMod val="190000"/>
                      </a:schemeClr>
                    </a:gs>
                    <a:gs pos="80000">
                      <a:schemeClr val="accent1">
                        <a:tint val="75000"/>
                        <a:satMod val="190000"/>
                      </a:schemeClr>
                    </a:gs>
                  </a:gsLst>
                  <a:lin ang="5400000"/>
                </a:gradFill>
                <a:prstDash val="solid"/>
              </a:ln>
              <a:solidFill>
                <a:srgbClr val="00B0F0"/>
              </a:solidFill>
              <a:effectLst>
                <a:outerShdw blurRad="41275" dist="12700" dir="12000000" algn="tl" rotWithShape="0">
                  <a:srgbClr val="000000">
                    <a:alpha val="40000"/>
                  </a:srgbClr>
                </a:outerShdw>
              </a:effectLst>
              <a:latin typeface="Harlow Solid Italic" pitchFamily="82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>
                <a:latin typeface="Times New Roman" pitchFamily="18" charset="0"/>
                <a:cs typeface="Times New Roman" pitchFamily="18" charset="0"/>
              </a:rPr>
              <a:t>Universality of the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Fredkin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gate is verified by construction to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demonstrate how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the gate can be used to realize the </a:t>
            </a: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 algn="ctr">
              <a:buNone/>
            </a:pPr>
            <a:r>
              <a:rPr lang="en-US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Times New Roman" pitchFamily="18" charset="0"/>
                <a:cs typeface="Times New Roman" pitchFamily="18" charset="0"/>
              </a:rPr>
              <a:t>	AND / NAND, </a:t>
            </a:r>
          </a:p>
          <a:p>
            <a:pPr algn="ctr">
              <a:buNone/>
            </a:pPr>
            <a:r>
              <a:rPr lang="en-US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Times New Roman" pitchFamily="18" charset="0"/>
                <a:cs typeface="Times New Roman" pitchFamily="18" charset="0"/>
              </a:rPr>
              <a:t>	OR / NOR, </a:t>
            </a:r>
          </a:p>
          <a:p>
            <a:pPr algn="ctr">
              <a:buNone/>
            </a:pPr>
            <a:r>
              <a:rPr lang="en-US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Times New Roman" pitchFamily="18" charset="0"/>
                <a:cs typeface="Times New Roman" pitchFamily="18" charset="0"/>
              </a:rPr>
              <a:t>	NOT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.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3832814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99392"/>
            <a:ext cx="8229600" cy="1143000"/>
          </a:xfrm>
        </p:spPr>
        <p:txBody>
          <a:bodyPr/>
          <a:lstStyle/>
          <a:p>
            <a:r>
              <a:rPr lang="en-IN" b="1" dirty="0" smtClean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00B0F0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  <a:latin typeface="Harlow Solid Italic" pitchFamily="82" charset="0"/>
                <a:ea typeface="GulimChe" pitchFamily="49" charset="-127"/>
              </a:rPr>
              <a:t>Contents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64704"/>
            <a:ext cx="8229600" cy="5001419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US" sz="2400" b="1" dirty="0" smtClean="0"/>
              <a:t>REVERSIBLE LOGIC</a:t>
            </a:r>
          </a:p>
          <a:p>
            <a:pPr marL="973138"/>
            <a:r>
              <a:rPr lang="en-US" sz="1600" b="1" dirty="0" smtClean="0"/>
              <a:t>Invention of computing devices</a:t>
            </a:r>
          </a:p>
          <a:p>
            <a:pPr marL="973138"/>
            <a:r>
              <a:rPr lang="en-US" sz="1600" b="1" dirty="0" smtClean="0">
                <a:solidFill>
                  <a:schemeClr val="bg1">
                    <a:lumMod val="65000"/>
                  </a:schemeClr>
                </a:solidFill>
              </a:rPr>
              <a:t>Scaling of MOSFET </a:t>
            </a:r>
          </a:p>
          <a:p>
            <a:pPr marL="973138"/>
            <a:r>
              <a:rPr lang="en-IN" sz="1600" b="1" dirty="0" smtClean="0">
                <a:solidFill>
                  <a:schemeClr val="bg1">
                    <a:lumMod val="65000"/>
                  </a:schemeClr>
                </a:solidFill>
              </a:rPr>
              <a:t>Emerging Logic Devices </a:t>
            </a:r>
            <a:endParaRPr lang="en-US" sz="1600" b="1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973138"/>
            <a:r>
              <a:rPr lang="en-US" sz="1600" b="1" dirty="0" smtClean="0">
                <a:solidFill>
                  <a:schemeClr val="bg1">
                    <a:lumMod val="65000"/>
                  </a:schemeClr>
                </a:solidFill>
              </a:rPr>
              <a:t>Reversibility in Real Life</a:t>
            </a:r>
          </a:p>
          <a:p>
            <a:pPr marL="973138"/>
            <a:r>
              <a:rPr lang="en-US" sz="1600" b="1" dirty="0" smtClean="0">
                <a:solidFill>
                  <a:schemeClr val="bg1">
                    <a:lumMod val="65000"/>
                  </a:schemeClr>
                </a:solidFill>
              </a:rPr>
              <a:t>Reversible Logic</a:t>
            </a:r>
          </a:p>
          <a:p>
            <a:pPr marL="973138"/>
            <a:r>
              <a:rPr lang="en-US" sz="1600" b="1" dirty="0" smtClean="0">
                <a:solidFill>
                  <a:schemeClr val="bg1">
                    <a:lumMod val="65000"/>
                  </a:schemeClr>
                </a:solidFill>
              </a:rPr>
              <a:t>Properties</a:t>
            </a:r>
          </a:p>
          <a:p>
            <a:pPr marL="973138">
              <a:buNone/>
            </a:pPr>
            <a:r>
              <a:rPr lang="en-US" sz="1600" b="1" dirty="0" smtClean="0">
                <a:solidFill>
                  <a:schemeClr val="bg1">
                    <a:lumMod val="65000"/>
                  </a:schemeClr>
                </a:solidFill>
              </a:rPr>
              <a:t>	Reversibility</a:t>
            </a:r>
          </a:p>
          <a:p>
            <a:pPr marL="973138">
              <a:buNone/>
            </a:pPr>
            <a:r>
              <a:rPr lang="en-US" sz="1600" b="1" dirty="0" smtClean="0">
                <a:solidFill>
                  <a:schemeClr val="bg1">
                    <a:lumMod val="65000"/>
                  </a:schemeClr>
                </a:solidFill>
              </a:rPr>
              <a:t>	Universality</a:t>
            </a:r>
          </a:p>
          <a:p>
            <a:pPr marL="973138">
              <a:buNone/>
            </a:pPr>
            <a:r>
              <a:rPr lang="en-US" sz="1600" b="1" dirty="0" smtClean="0">
                <a:solidFill>
                  <a:schemeClr val="bg1">
                    <a:lumMod val="65000"/>
                  </a:schemeClr>
                </a:solidFill>
              </a:rPr>
              <a:t>	Fault Tolerance</a:t>
            </a:r>
          </a:p>
          <a:p>
            <a:pPr marL="973138"/>
            <a:r>
              <a:rPr lang="en-US" sz="1600" b="1" dirty="0" smtClean="0">
                <a:solidFill>
                  <a:schemeClr val="bg1">
                    <a:lumMod val="65000"/>
                  </a:schemeClr>
                </a:solidFill>
              </a:rPr>
              <a:t>Reversible Logic Circuits</a:t>
            </a:r>
          </a:p>
          <a:p>
            <a:pPr>
              <a:buNone/>
            </a:pPr>
            <a:r>
              <a:rPr lang="en-US" sz="2400" b="1" dirty="0" smtClean="0">
                <a:solidFill>
                  <a:schemeClr val="bg1">
                    <a:lumMod val="65000"/>
                  </a:schemeClr>
                </a:solidFill>
              </a:rPr>
              <a:t>QCA</a:t>
            </a:r>
            <a:endParaRPr lang="en-US" sz="1600" b="1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973138"/>
            <a:r>
              <a:rPr lang="en-US" sz="1600" b="1" dirty="0" smtClean="0">
                <a:solidFill>
                  <a:schemeClr val="bg1">
                    <a:lumMod val="65000"/>
                  </a:schemeClr>
                </a:solidFill>
              </a:rPr>
              <a:t>Clocking</a:t>
            </a:r>
          </a:p>
          <a:p>
            <a:pPr marL="973138"/>
            <a:r>
              <a:rPr lang="en-US" sz="1600" b="1" dirty="0" smtClean="0">
                <a:solidFill>
                  <a:schemeClr val="bg1">
                    <a:lumMod val="65000"/>
                  </a:schemeClr>
                </a:solidFill>
              </a:rPr>
              <a:t>Types of wires</a:t>
            </a:r>
          </a:p>
          <a:p>
            <a:pPr marL="973138"/>
            <a:r>
              <a:rPr lang="en-US" sz="1600" b="1" dirty="0" smtClean="0">
                <a:solidFill>
                  <a:schemeClr val="bg1">
                    <a:lumMod val="65000"/>
                  </a:schemeClr>
                </a:solidFill>
              </a:rPr>
              <a:t>Examples</a:t>
            </a:r>
          </a:p>
          <a:p>
            <a:pPr marL="973138"/>
            <a:r>
              <a:rPr lang="en-US" sz="1600" b="1" dirty="0" smtClean="0">
                <a:solidFill>
                  <a:schemeClr val="bg1">
                    <a:lumMod val="65000"/>
                  </a:schemeClr>
                </a:solidFill>
              </a:rPr>
              <a:t>Router</a:t>
            </a:r>
          </a:p>
          <a:p>
            <a:pPr marL="973138"/>
            <a:r>
              <a:rPr lang="en-IN" sz="1600" b="1" dirty="0" smtClean="0">
                <a:solidFill>
                  <a:schemeClr val="bg1">
                    <a:lumMod val="65000"/>
                  </a:schemeClr>
                </a:solidFill>
              </a:rPr>
              <a:t>Tools Used</a:t>
            </a:r>
            <a:endParaRPr lang="en-US" sz="1600" b="1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973138"/>
            <a:r>
              <a:rPr lang="en-IN" sz="1600" b="1" dirty="0" smtClean="0">
                <a:solidFill>
                  <a:schemeClr val="bg1">
                    <a:lumMod val="65000"/>
                  </a:schemeClr>
                </a:solidFill>
              </a:rPr>
              <a:t>Practical Feasibilities</a:t>
            </a:r>
            <a:endParaRPr lang="en-IN" sz="1600" b="1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7410" name="Picture 2" descr="Related imag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70398" y="1628800"/>
            <a:ext cx="5734050" cy="3819525"/>
          </a:xfrm>
          <a:prstGeom prst="rect">
            <a:avLst/>
          </a:prstGeom>
          <a:noFill/>
          <a:ln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perspectiveFront" fov="5100000">
              <a:rot lat="0" lon="2100000" rev="0"/>
            </a:camera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</p:spPr>
      </p:pic>
    </p:spTree>
    <p:extLst>
      <p:ext uri="{BB962C8B-B14F-4D97-AF65-F5344CB8AC3E}">
        <p14:creationId xmlns="" xmlns:p14="http://schemas.microsoft.com/office/powerpoint/2010/main" val="483747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00B0F0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  <a:latin typeface="Harlow Solid Italic" pitchFamily="82" charset="0"/>
                <a:cs typeface="Times New Roman" pitchFamily="18" charset="0"/>
              </a:rPr>
              <a:t>AND operation</a:t>
            </a:r>
            <a:endParaRPr lang="en-US" b="1" dirty="0">
              <a:ln w="31550" cmpd="sng">
                <a:gradFill>
                  <a:gsLst>
                    <a:gs pos="25000">
                      <a:schemeClr val="accent1">
                        <a:shade val="25000"/>
                        <a:satMod val="190000"/>
                      </a:schemeClr>
                    </a:gs>
                    <a:gs pos="80000">
                      <a:schemeClr val="accent1">
                        <a:tint val="75000"/>
                        <a:satMod val="190000"/>
                      </a:schemeClr>
                    </a:gs>
                  </a:gsLst>
                  <a:lin ang="5400000"/>
                </a:gradFill>
                <a:prstDash val="solid"/>
              </a:ln>
              <a:solidFill>
                <a:srgbClr val="00B0F0"/>
              </a:solidFill>
              <a:effectLst>
                <a:outerShdw blurRad="41275" dist="12700" dir="12000000" algn="tl" rotWithShape="0">
                  <a:srgbClr val="000000">
                    <a:alpha val="40000"/>
                  </a:srgbClr>
                </a:outerShdw>
              </a:effectLst>
              <a:latin typeface="Harlow Solid Italic" pitchFamily="82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baseline="-25000" dirty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input to 0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y</a:t>
            </a:r>
            <a:r>
              <a:rPr lang="en-US" baseline="-25000" dirty="0"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= x</a:t>
            </a:r>
            <a:r>
              <a:rPr lang="en-US" baseline="-25000" dirty="0"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⊗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baseline="-25000" dirty="0" smtClean="0">
                <a:latin typeface="Times New Roman" pitchFamily="18" charset="0"/>
                <a:cs typeface="Times New Roman" pitchFamily="18" charset="0"/>
              </a:rPr>
              <a:t>2</a:t>
            </a:r>
          </a:p>
          <a:p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941" y="2524124"/>
            <a:ext cx="7318459" cy="20478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7744411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00B0F0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  <a:latin typeface="Harlow Solid Italic" pitchFamily="82" charset="0"/>
                <a:cs typeface="Times New Roman" pitchFamily="18" charset="0"/>
              </a:rPr>
              <a:t>OR Operation</a:t>
            </a:r>
            <a:endParaRPr lang="en-US" b="1" dirty="0">
              <a:ln w="31550" cmpd="sng">
                <a:gradFill>
                  <a:gsLst>
                    <a:gs pos="25000">
                      <a:schemeClr val="accent1">
                        <a:shade val="25000"/>
                        <a:satMod val="190000"/>
                      </a:schemeClr>
                    </a:gs>
                    <a:gs pos="80000">
                      <a:schemeClr val="accent1">
                        <a:tint val="75000"/>
                        <a:satMod val="190000"/>
                      </a:schemeClr>
                    </a:gs>
                  </a:gsLst>
                  <a:lin ang="5400000"/>
                </a:gradFill>
                <a:prstDash val="solid"/>
              </a:ln>
              <a:solidFill>
                <a:srgbClr val="00B0F0"/>
              </a:solidFill>
              <a:effectLst>
                <a:outerShdw blurRad="41275" dist="12700" dir="12000000" algn="tl" rotWithShape="0">
                  <a:srgbClr val="000000">
                    <a:alpha val="40000"/>
                  </a:srgbClr>
                </a:outerShdw>
              </a:effectLst>
              <a:latin typeface="Harlow Solid Italic" pitchFamily="82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baseline="-25000" dirty="0"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input to 1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y</a:t>
            </a:r>
            <a:r>
              <a:rPr lang="en-US" baseline="-25000" dirty="0"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=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baseline="-25000" dirty="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⊕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baseline="-25000" dirty="0" smtClean="0">
                <a:latin typeface="Times New Roman" pitchFamily="18" charset="0"/>
                <a:cs typeface="Times New Roman" pitchFamily="18" charset="0"/>
              </a:rPr>
              <a:t>2</a:t>
            </a:r>
          </a:p>
          <a:p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2971800"/>
            <a:ext cx="8346497" cy="204571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27779359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00B0F0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  <a:latin typeface="Harlow Solid Italic" pitchFamily="82" charset="0"/>
                <a:cs typeface="Times New Roman" pitchFamily="18" charset="0"/>
              </a:rPr>
              <a:t>NOT operation</a:t>
            </a:r>
            <a:endParaRPr lang="en-US" b="1" dirty="0">
              <a:ln w="31550" cmpd="sng">
                <a:gradFill>
                  <a:gsLst>
                    <a:gs pos="25000">
                      <a:schemeClr val="accent1">
                        <a:shade val="25000"/>
                        <a:satMod val="190000"/>
                      </a:schemeClr>
                    </a:gs>
                    <a:gs pos="80000">
                      <a:schemeClr val="accent1">
                        <a:tint val="75000"/>
                        <a:satMod val="190000"/>
                      </a:schemeClr>
                    </a:gs>
                  </a:gsLst>
                  <a:lin ang="5400000"/>
                </a:gradFill>
                <a:prstDash val="solid"/>
              </a:ln>
              <a:solidFill>
                <a:srgbClr val="00B0F0"/>
              </a:solidFill>
              <a:effectLst>
                <a:outerShdw blurRad="41275" dist="12700" dir="12000000" algn="tl" rotWithShape="0">
                  <a:srgbClr val="000000">
                    <a:alpha val="40000"/>
                  </a:srgbClr>
                </a:outerShdw>
              </a:effectLst>
              <a:latin typeface="Harlow Solid Italic" pitchFamily="82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baseline="-25000" dirty="0" smtClean="0"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input to 0 and the</a:t>
            </a: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baseline="-25000" dirty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input to 1, and using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baseline="-25000" dirty="0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as the input bit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3524250"/>
            <a:ext cx="7693363" cy="21145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27979788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err="1" smtClean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00B0F0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  <a:latin typeface="Harlow Solid Italic" pitchFamily="82" charset="0"/>
                <a:cs typeface="Times New Roman" pitchFamily="18" charset="0"/>
              </a:rPr>
              <a:t>Toffoli</a:t>
            </a:r>
            <a:r>
              <a:rPr lang="en-US" b="1" dirty="0" smtClean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00B0F0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  <a:latin typeface="Harlow Solid Italic" pitchFamily="82" charset="0"/>
                <a:cs typeface="Times New Roman" pitchFamily="18" charset="0"/>
              </a:rPr>
              <a:t> - Universality</a:t>
            </a:r>
            <a:endParaRPr lang="en-US" b="1" dirty="0">
              <a:ln w="31550" cmpd="sng">
                <a:gradFill>
                  <a:gsLst>
                    <a:gs pos="25000">
                      <a:schemeClr val="accent1">
                        <a:shade val="25000"/>
                        <a:satMod val="190000"/>
                      </a:schemeClr>
                    </a:gs>
                    <a:gs pos="80000">
                      <a:schemeClr val="accent1">
                        <a:tint val="75000"/>
                        <a:satMod val="190000"/>
                      </a:schemeClr>
                    </a:gs>
                  </a:gsLst>
                  <a:lin ang="5400000"/>
                </a:gradFill>
                <a:prstDash val="solid"/>
              </a:ln>
              <a:solidFill>
                <a:srgbClr val="00B0F0"/>
              </a:solidFill>
              <a:effectLst>
                <a:outerShdw blurRad="41275" dist="12700" dir="12000000" algn="tl" rotWithShape="0">
                  <a:srgbClr val="000000">
                    <a:alpha val="40000"/>
                  </a:srgbClr>
                </a:outerShdw>
              </a:effectLst>
              <a:latin typeface="Harlow Solid Italic" pitchFamily="82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2-bit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NAND gate</a:t>
            </a: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Set X</a:t>
            </a:r>
            <a:r>
              <a:rPr lang="en-US" baseline="-25000" dirty="0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at 1, the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output bit Y</a:t>
            </a:r>
            <a:r>
              <a:rPr lang="en-US" baseline="-25000" dirty="0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gives NAND on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inputs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baseline="-25000" dirty="0" smtClean="0"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and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baseline="-25000" dirty="0" smtClean="0">
                <a:latin typeface="Times New Roman" pitchFamily="18" charset="0"/>
                <a:cs typeface="Times New Roman" pitchFamily="18" charset="0"/>
              </a:rPr>
              <a:t>1.</a:t>
            </a:r>
          </a:p>
          <a:p>
            <a:endParaRPr lang="en-US" baseline="-25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429000"/>
            <a:ext cx="8452139" cy="21621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36829595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99392"/>
            <a:ext cx="8229600" cy="1143000"/>
          </a:xfrm>
        </p:spPr>
        <p:txBody>
          <a:bodyPr/>
          <a:lstStyle/>
          <a:p>
            <a:r>
              <a:rPr lang="en-IN" b="1" dirty="0" smtClean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00B0F0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  <a:latin typeface="Harlow Solid Italic" pitchFamily="82" charset="0"/>
                <a:ea typeface="GulimChe" pitchFamily="49" charset="-127"/>
              </a:rPr>
              <a:t>Contents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64704"/>
            <a:ext cx="8229600" cy="5001419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US" sz="2400" b="1" dirty="0" smtClean="0"/>
              <a:t>REVERSIBLE LOGIC</a:t>
            </a:r>
          </a:p>
          <a:p>
            <a:pPr marL="973138"/>
            <a:r>
              <a:rPr lang="en-US" sz="1600" b="1" dirty="0" smtClean="0">
                <a:solidFill>
                  <a:schemeClr val="bg1">
                    <a:lumMod val="65000"/>
                  </a:schemeClr>
                </a:solidFill>
              </a:rPr>
              <a:t>Invention of computing devices</a:t>
            </a:r>
          </a:p>
          <a:p>
            <a:pPr marL="973138"/>
            <a:r>
              <a:rPr lang="en-US" sz="1600" b="1" dirty="0" smtClean="0">
                <a:solidFill>
                  <a:schemeClr val="bg1">
                    <a:lumMod val="65000"/>
                  </a:schemeClr>
                </a:solidFill>
              </a:rPr>
              <a:t>Scaling of MOSFET </a:t>
            </a:r>
          </a:p>
          <a:p>
            <a:pPr marL="973138"/>
            <a:r>
              <a:rPr lang="en-IN" sz="1600" b="1" dirty="0" smtClean="0">
                <a:solidFill>
                  <a:schemeClr val="bg1">
                    <a:lumMod val="65000"/>
                  </a:schemeClr>
                </a:solidFill>
              </a:rPr>
              <a:t>Emerging Logic Devices </a:t>
            </a:r>
            <a:endParaRPr lang="en-US" sz="1600" b="1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973138"/>
            <a:r>
              <a:rPr lang="en-US" sz="1600" b="1" dirty="0" smtClean="0">
                <a:solidFill>
                  <a:schemeClr val="bg1">
                    <a:lumMod val="65000"/>
                  </a:schemeClr>
                </a:solidFill>
              </a:rPr>
              <a:t>Reversibility in Real Life</a:t>
            </a:r>
          </a:p>
          <a:p>
            <a:pPr marL="973138"/>
            <a:r>
              <a:rPr lang="en-US" sz="1600" b="1" dirty="0" smtClean="0">
                <a:solidFill>
                  <a:schemeClr val="bg1">
                    <a:lumMod val="65000"/>
                  </a:schemeClr>
                </a:solidFill>
              </a:rPr>
              <a:t>Reversible Logic</a:t>
            </a:r>
          </a:p>
          <a:p>
            <a:pPr marL="973138"/>
            <a:r>
              <a:rPr lang="en-US" sz="1600" b="1" dirty="0" smtClean="0">
                <a:solidFill>
                  <a:schemeClr val="bg1">
                    <a:lumMod val="65000"/>
                  </a:schemeClr>
                </a:solidFill>
              </a:rPr>
              <a:t>Properties</a:t>
            </a:r>
          </a:p>
          <a:p>
            <a:pPr marL="973138">
              <a:buNone/>
            </a:pPr>
            <a:r>
              <a:rPr lang="en-US" sz="1600" b="1" dirty="0" smtClean="0">
                <a:solidFill>
                  <a:schemeClr val="bg1">
                    <a:lumMod val="65000"/>
                  </a:schemeClr>
                </a:solidFill>
              </a:rPr>
              <a:t>	Reversibility</a:t>
            </a:r>
          </a:p>
          <a:p>
            <a:pPr marL="973138">
              <a:buNone/>
            </a:pPr>
            <a:r>
              <a:rPr lang="en-US" sz="1600" b="1" dirty="0" smtClean="0">
                <a:solidFill>
                  <a:schemeClr val="bg1">
                    <a:lumMod val="65000"/>
                  </a:schemeClr>
                </a:solidFill>
              </a:rPr>
              <a:t>	Universality</a:t>
            </a:r>
          </a:p>
          <a:p>
            <a:pPr marL="973138">
              <a:buNone/>
            </a:pPr>
            <a:r>
              <a:rPr lang="en-US" sz="1600" b="1" dirty="0" smtClean="0"/>
              <a:t>	Fault Tolerance</a:t>
            </a:r>
          </a:p>
          <a:p>
            <a:pPr marL="973138"/>
            <a:r>
              <a:rPr lang="en-US" sz="1600" b="1" dirty="0" smtClean="0">
                <a:solidFill>
                  <a:schemeClr val="bg1">
                    <a:lumMod val="65000"/>
                  </a:schemeClr>
                </a:solidFill>
              </a:rPr>
              <a:t>Reversible Logic Circuits</a:t>
            </a:r>
          </a:p>
          <a:p>
            <a:pPr>
              <a:buNone/>
            </a:pPr>
            <a:r>
              <a:rPr lang="en-US" sz="2400" b="1" dirty="0" smtClean="0">
                <a:solidFill>
                  <a:schemeClr val="bg1">
                    <a:lumMod val="65000"/>
                  </a:schemeClr>
                </a:solidFill>
              </a:rPr>
              <a:t>QCA</a:t>
            </a:r>
            <a:endParaRPr lang="en-US" sz="1600" b="1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973138"/>
            <a:r>
              <a:rPr lang="en-US" sz="1600" b="1" dirty="0" smtClean="0">
                <a:solidFill>
                  <a:schemeClr val="bg1">
                    <a:lumMod val="65000"/>
                  </a:schemeClr>
                </a:solidFill>
              </a:rPr>
              <a:t>Clocking</a:t>
            </a:r>
          </a:p>
          <a:p>
            <a:pPr marL="973138"/>
            <a:r>
              <a:rPr lang="en-US" sz="1600" b="1" dirty="0" smtClean="0">
                <a:solidFill>
                  <a:schemeClr val="bg1">
                    <a:lumMod val="65000"/>
                  </a:schemeClr>
                </a:solidFill>
              </a:rPr>
              <a:t>Types of wires</a:t>
            </a:r>
          </a:p>
          <a:p>
            <a:pPr marL="973138"/>
            <a:r>
              <a:rPr lang="en-US" sz="1600" b="1" dirty="0" smtClean="0">
                <a:solidFill>
                  <a:schemeClr val="bg1">
                    <a:lumMod val="65000"/>
                  </a:schemeClr>
                </a:solidFill>
              </a:rPr>
              <a:t>Examples</a:t>
            </a:r>
          </a:p>
          <a:p>
            <a:pPr marL="973138"/>
            <a:r>
              <a:rPr lang="en-US" sz="1600" b="1" dirty="0" smtClean="0">
                <a:solidFill>
                  <a:schemeClr val="bg1">
                    <a:lumMod val="65000"/>
                  </a:schemeClr>
                </a:solidFill>
              </a:rPr>
              <a:t>Router</a:t>
            </a:r>
          </a:p>
          <a:p>
            <a:pPr marL="973138"/>
            <a:r>
              <a:rPr lang="en-IN" sz="1600" b="1" dirty="0" smtClean="0">
                <a:solidFill>
                  <a:schemeClr val="bg1">
                    <a:lumMod val="65000"/>
                  </a:schemeClr>
                </a:solidFill>
              </a:rPr>
              <a:t>Tools Used</a:t>
            </a:r>
            <a:endParaRPr lang="en-US" sz="1600" b="1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973138"/>
            <a:r>
              <a:rPr lang="en-IN" sz="1600" b="1" dirty="0" smtClean="0">
                <a:solidFill>
                  <a:schemeClr val="bg1">
                    <a:lumMod val="65000"/>
                  </a:schemeClr>
                </a:solidFill>
              </a:rPr>
              <a:t>Practical Feasibilities</a:t>
            </a:r>
            <a:endParaRPr lang="en-IN" sz="1600" b="1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483747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00B0F0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  <a:latin typeface="Harlow Solid Italic" pitchFamily="82" charset="0"/>
                <a:cs typeface="Times New Roman" pitchFamily="18" charset="0"/>
              </a:rPr>
              <a:t>Fault Tolerance </a:t>
            </a:r>
            <a:endParaRPr lang="en-US" b="1" dirty="0">
              <a:ln w="31550" cmpd="sng">
                <a:gradFill>
                  <a:gsLst>
                    <a:gs pos="25000">
                      <a:schemeClr val="accent1">
                        <a:shade val="25000"/>
                        <a:satMod val="190000"/>
                      </a:schemeClr>
                    </a:gs>
                    <a:gs pos="80000">
                      <a:schemeClr val="accent1">
                        <a:tint val="75000"/>
                        <a:satMod val="190000"/>
                      </a:schemeClr>
                    </a:gs>
                  </a:gsLst>
                  <a:lin ang="5400000"/>
                </a:gradFill>
                <a:prstDash val="solid"/>
              </a:ln>
              <a:solidFill>
                <a:srgbClr val="00B0F0"/>
              </a:solidFill>
              <a:effectLst>
                <a:outerShdw blurRad="41275" dist="12700" dir="12000000" algn="tl" rotWithShape="0">
                  <a:srgbClr val="000000">
                    <a:alpha val="40000"/>
                  </a:srgbClr>
                </a:outerShdw>
              </a:effectLst>
              <a:latin typeface="Harlow Solid Italic" pitchFamily="82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A gate is parity preserving.</a:t>
            </a:r>
          </a:p>
          <a:p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728913"/>
            <a:ext cx="8701081" cy="70008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tx1"/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181614181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00B0F0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  <a:latin typeface="Harlow Solid Italic" pitchFamily="82" charset="0"/>
                <a:cs typeface="Times New Roman" pitchFamily="18" charset="0"/>
              </a:rPr>
              <a:t>FT Gates</a:t>
            </a:r>
            <a:endParaRPr lang="en-US" b="1" dirty="0">
              <a:ln w="31550" cmpd="sng">
                <a:gradFill>
                  <a:gsLst>
                    <a:gs pos="25000">
                      <a:schemeClr val="accent1">
                        <a:shade val="25000"/>
                        <a:satMod val="190000"/>
                      </a:schemeClr>
                    </a:gs>
                    <a:gs pos="80000">
                      <a:schemeClr val="accent1">
                        <a:tint val="75000"/>
                        <a:satMod val="190000"/>
                      </a:schemeClr>
                    </a:gs>
                  </a:gsLst>
                  <a:lin ang="5400000"/>
                </a:gradFill>
                <a:prstDash val="solid"/>
              </a:ln>
              <a:solidFill>
                <a:srgbClr val="00B0F0"/>
              </a:solidFill>
              <a:effectLst>
                <a:outerShdw blurRad="41275" dist="12700" dir="12000000" algn="tl" rotWithShape="0">
                  <a:srgbClr val="000000">
                    <a:alpha val="40000"/>
                  </a:srgbClr>
                </a:outerShdw>
              </a:effectLst>
              <a:latin typeface="Harlow Solid Italic" pitchFamily="82" charset="0"/>
              <a:cs typeface="Times New Roman" pitchFamily="18" charset="0"/>
            </a:endParaRPr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143000"/>
            <a:ext cx="8229600" cy="18463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5" name="Group 86"/>
          <p:cNvGraphicFramePr>
            <a:graphicFrameLocks/>
          </p:cNvGraphicFramePr>
          <p:nvPr>
            <p:extLst>
              <p:ext uri="{D42A27DB-BD31-4B8C-83A1-F6EECF244321}">
                <p14:modId xmlns="" xmlns:p14="http://schemas.microsoft.com/office/powerpoint/2010/main" val="3008829912"/>
              </p:ext>
            </p:extLst>
          </p:nvPr>
        </p:nvGraphicFramePr>
        <p:xfrm>
          <a:off x="1981200" y="3429000"/>
          <a:ext cx="2057400" cy="3017520"/>
        </p:xfrm>
        <a:graphic>
          <a:graphicData uri="http://schemas.openxmlformats.org/drawingml/2006/table">
            <a:tbl>
              <a:tblPr/>
              <a:tblGrid>
                <a:gridCol w="271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7109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7109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7109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244719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297473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430824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</a:tblGrid>
              <a:tr h="24553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A</a:t>
                      </a:r>
                      <a:endParaRPr kumimoji="0" lang="en-IN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B</a:t>
                      </a:r>
                      <a:endParaRPr kumimoji="0" lang="en-IN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C</a:t>
                      </a:r>
                      <a:endParaRPr kumimoji="0" lang="en-IN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P</a:t>
                      </a:r>
                      <a:endParaRPr kumimoji="0" lang="en-IN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Q</a:t>
                      </a:r>
                      <a:endParaRPr kumimoji="0" lang="en-IN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R</a:t>
                      </a:r>
                      <a:endParaRPr kumimoji="0" lang="en-IN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FT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4553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0</a:t>
                      </a:r>
                      <a:endParaRPr kumimoji="0" lang="en-I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0</a:t>
                      </a:r>
                      <a:endParaRPr kumimoji="0" lang="en-I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0</a:t>
                      </a:r>
                      <a:endParaRPr kumimoji="0" lang="en-I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0</a:t>
                      </a:r>
                      <a:endParaRPr kumimoji="0" lang="en-I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0</a:t>
                      </a:r>
                      <a:endParaRPr kumimoji="0" lang="en-I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0</a:t>
                      </a:r>
                      <a:endParaRPr kumimoji="0" lang="en-I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N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4553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0</a:t>
                      </a:r>
                      <a:endParaRPr kumimoji="0" lang="en-IN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0</a:t>
                      </a:r>
                      <a:endParaRPr kumimoji="0" lang="en-I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1</a:t>
                      </a:r>
                      <a:endParaRPr kumimoji="0" lang="en-I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0</a:t>
                      </a:r>
                      <a:endParaRPr kumimoji="0" lang="en-I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0</a:t>
                      </a:r>
                      <a:endParaRPr kumimoji="0" lang="en-I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1</a:t>
                      </a:r>
                      <a:endParaRPr kumimoji="0" lang="en-I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N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4553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0</a:t>
                      </a:r>
                      <a:endParaRPr kumimoji="0" lang="en-I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1</a:t>
                      </a:r>
                      <a:endParaRPr kumimoji="0" lang="en-I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0</a:t>
                      </a:r>
                      <a:endParaRPr kumimoji="0" lang="en-I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0</a:t>
                      </a:r>
                      <a:endParaRPr kumimoji="0" lang="en-I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1</a:t>
                      </a:r>
                      <a:endParaRPr kumimoji="0" lang="en-I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0</a:t>
                      </a:r>
                      <a:endParaRPr kumimoji="0" lang="en-I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N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4553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0</a:t>
                      </a:r>
                      <a:endParaRPr kumimoji="0" lang="en-I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1</a:t>
                      </a:r>
                      <a:endParaRPr kumimoji="0" lang="en-I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1</a:t>
                      </a:r>
                      <a:endParaRPr kumimoji="0" lang="en-I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0</a:t>
                      </a:r>
                      <a:endParaRPr kumimoji="0" lang="en-I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1</a:t>
                      </a:r>
                      <a:endParaRPr kumimoji="0" lang="en-I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1</a:t>
                      </a:r>
                      <a:endParaRPr kumimoji="0" lang="en-I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N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4553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1</a:t>
                      </a:r>
                      <a:endParaRPr kumimoji="0" lang="en-I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0</a:t>
                      </a:r>
                      <a:endParaRPr kumimoji="0" lang="en-I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0</a:t>
                      </a:r>
                      <a:endParaRPr kumimoji="0" lang="en-I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1</a:t>
                      </a:r>
                      <a:endParaRPr kumimoji="0" lang="en-I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0</a:t>
                      </a:r>
                      <a:endParaRPr kumimoji="0" lang="en-I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0</a:t>
                      </a:r>
                      <a:endParaRPr kumimoji="0" lang="en-I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N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4553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1</a:t>
                      </a:r>
                      <a:endParaRPr kumimoji="0" lang="en-I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0</a:t>
                      </a:r>
                      <a:endParaRPr kumimoji="0" lang="en-IN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1</a:t>
                      </a:r>
                      <a:endParaRPr kumimoji="0" lang="en-I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1</a:t>
                      </a:r>
                      <a:endParaRPr kumimoji="0" lang="en-I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1</a:t>
                      </a:r>
                      <a:endParaRPr kumimoji="0" lang="en-I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0</a:t>
                      </a:r>
                      <a:endParaRPr kumimoji="0" lang="en-I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N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4553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1</a:t>
                      </a:r>
                      <a:endParaRPr kumimoji="0" lang="en-I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1</a:t>
                      </a:r>
                      <a:endParaRPr kumimoji="0" lang="en-I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0</a:t>
                      </a:r>
                      <a:endParaRPr kumimoji="0" lang="en-I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1</a:t>
                      </a:r>
                      <a:endParaRPr kumimoji="0" lang="en-IN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0</a:t>
                      </a:r>
                      <a:endParaRPr kumimoji="0" lang="en-I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1</a:t>
                      </a:r>
                      <a:endParaRPr kumimoji="0" lang="en-I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N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24553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1</a:t>
                      </a:r>
                      <a:endParaRPr kumimoji="0" lang="en-I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1</a:t>
                      </a:r>
                      <a:endParaRPr kumimoji="0" lang="en-I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1</a:t>
                      </a:r>
                      <a:endParaRPr kumimoji="0" lang="en-I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1</a:t>
                      </a:r>
                      <a:endParaRPr kumimoji="0" lang="en-I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1</a:t>
                      </a:r>
                      <a:endParaRPr kumimoji="0" lang="en-I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1</a:t>
                      </a:r>
                      <a:endParaRPr kumimoji="0" lang="en-IN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N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</a:tbl>
          </a:graphicData>
        </a:graphic>
      </p:graphicFrame>
      <p:graphicFrame>
        <p:nvGraphicFramePr>
          <p:cNvPr id="6" name="Group 86"/>
          <p:cNvGraphicFramePr>
            <a:graphicFrameLocks/>
          </p:cNvGraphicFramePr>
          <p:nvPr>
            <p:extLst>
              <p:ext uri="{D42A27DB-BD31-4B8C-83A1-F6EECF244321}">
                <p14:modId xmlns="" xmlns:p14="http://schemas.microsoft.com/office/powerpoint/2010/main" val="3084271271"/>
              </p:ext>
            </p:extLst>
          </p:nvPr>
        </p:nvGraphicFramePr>
        <p:xfrm>
          <a:off x="5638800" y="3429000"/>
          <a:ext cx="2057400" cy="3017520"/>
        </p:xfrm>
        <a:graphic>
          <a:graphicData uri="http://schemas.openxmlformats.org/drawingml/2006/table">
            <a:tbl>
              <a:tblPr/>
              <a:tblGrid>
                <a:gridCol w="271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7109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7109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7109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244719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297473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430824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</a:tblGrid>
              <a:tr h="24553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A</a:t>
                      </a:r>
                      <a:endParaRPr kumimoji="0" lang="en-IN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B</a:t>
                      </a:r>
                      <a:endParaRPr kumimoji="0" lang="en-IN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C</a:t>
                      </a:r>
                      <a:endParaRPr kumimoji="0" lang="en-IN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P</a:t>
                      </a:r>
                      <a:endParaRPr kumimoji="0" lang="en-IN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Q</a:t>
                      </a:r>
                      <a:endParaRPr kumimoji="0" lang="en-IN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R</a:t>
                      </a:r>
                      <a:endParaRPr kumimoji="0" lang="en-IN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FT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4553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0</a:t>
                      </a:r>
                      <a:endParaRPr kumimoji="0" lang="en-IN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0</a:t>
                      </a:r>
                      <a:endParaRPr kumimoji="0" lang="en-I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0</a:t>
                      </a:r>
                      <a:endParaRPr kumimoji="0" lang="en-I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0</a:t>
                      </a:r>
                      <a:endParaRPr kumimoji="0" lang="en-I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0</a:t>
                      </a:r>
                      <a:endParaRPr kumimoji="0" lang="en-I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0</a:t>
                      </a:r>
                      <a:endParaRPr kumimoji="0" lang="en-I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N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4553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0</a:t>
                      </a:r>
                      <a:endParaRPr kumimoji="0" lang="en-IN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0</a:t>
                      </a:r>
                      <a:endParaRPr kumimoji="0" lang="en-I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1</a:t>
                      </a:r>
                      <a:endParaRPr kumimoji="0" lang="en-I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0</a:t>
                      </a:r>
                      <a:endParaRPr kumimoji="0" lang="en-I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0</a:t>
                      </a:r>
                      <a:endParaRPr kumimoji="0" lang="en-IN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1</a:t>
                      </a:r>
                      <a:endParaRPr kumimoji="0" lang="en-IN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N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4553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0</a:t>
                      </a:r>
                      <a:endParaRPr kumimoji="0" lang="en-I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1</a:t>
                      </a:r>
                      <a:endParaRPr kumimoji="0" lang="en-I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0</a:t>
                      </a:r>
                      <a:endParaRPr kumimoji="0" lang="en-I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0</a:t>
                      </a:r>
                      <a:endParaRPr kumimoji="0" lang="en-I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1</a:t>
                      </a:r>
                      <a:endParaRPr kumimoji="0" lang="en-IN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0</a:t>
                      </a:r>
                      <a:endParaRPr kumimoji="0" lang="en-IN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N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4553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0</a:t>
                      </a:r>
                      <a:endParaRPr kumimoji="0" lang="en-I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1</a:t>
                      </a:r>
                      <a:endParaRPr kumimoji="0" lang="en-I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1</a:t>
                      </a:r>
                      <a:endParaRPr kumimoji="0" lang="en-I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0</a:t>
                      </a:r>
                      <a:endParaRPr kumimoji="0" lang="en-I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1</a:t>
                      </a:r>
                      <a:endParaRPr kumimoji="0" lang="en-IN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1</a:t>
                      </a:r>
                      <a:endParaRPr kumimoji="0" lang="en-IN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N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4553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1</a:t>
                      </a:r>
                      <a:endParaRPr kumimoji="0" lang="en-I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0</a:t>
                      </a:r>
                      <a:endParaRPr kumimoji="0" lang="en-I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0</a:t>
                      </a:r>
                      <a:endParaRPr kumimoji="0" lang="en-I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1</a:t>
                      </a:r>
                      <a:endParaRPr kumimoji="0" lang="en-I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1</a:t>
                      </a:r>
                      <a:endParaRPr kumimoji="0" lang="en-IN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1</a:t>
                      </a:r>
                      <a:endParaRPr kumimoji="0" lang="en-IN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N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4553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1</a:t>
                      </a:r>
                      <a:endParaRPr kumimoji="0" lang="en-I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0</a:t>
                      </a:r>
                      <a:endParaRPr kumimoji="0" lang="en-IN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1</a:t>
                      </a:r>
                      <a:endParaRPr kumimoji="0" lang="en-I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1</a:t>
                      </a:r>
                      <a:endParaRPr kumimoji="0" lang="en-I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1</a:t>
                      </a:r>
                      <a:endParaRPr kumimoji="0" lang="en-IN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0</a:t>
                      </a:r>
                      <a:endParaRPr kumimoji="0" lang="en-IN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N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4553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1</a:t>
                      </a:r>
                      <a:endParaRPr kumimoji="0" lang="en-I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1</a:t>
                      </a:r>
                      <a:endParaRPr kumimoji="0" lang="en-I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0</a:t>
                      </a:r>
                      <a:endParaRPr kumimoji="0" lang="en-I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1</a:t>
                      </a:r>
                      <a:endParaRPr kumimoji="0" lang="en-IN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0</a:t>
                      </a:r>
                      <a:endParaRPr kumimoji="0" lang="en-IN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1</a:t>
                      </a:r>
                      <a:endParaRPr kumimoji="0" lang="en-IN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N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24553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1</a:t>
                      </a:r>
                      <a:endParaRPr kumimoji="0" lang="en-I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1</a:t>
                      </a:r>
                      <a:endParaRPr kumimoji="0" lang="en-I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1</a:t>
                      </a:r>
                      <a:endParaRPr kumimoji="0" lang="en-I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1</a:t>
                      </a:r>
                      <a:endParaRPr kumimoji="0" lang="en-I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0</a:t>
                      </a:r>
                      <a:endParaRPr kumimoji="0" lang="en-IN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0</a:t>
                      </a:r>
                      <a:endParaRPr kumimoji="0" lang="en-IN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N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82764266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99392"/>
            <a:ext cx="8229600" cy="1143000"/>
          </a:xfrm>
        </p:spPr>
        <p:txBody>
          <a:bodyPr/>
          <a:lstStyle/>
          <a:p>
            <a:r>
              <a:rPr lang="en-IN" b="1" dirty="0" smtClean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00B0F0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  <a:latin typeface="Harlow Solid Italic" pitchFamily="82" charset="0"/>
                <a:ea typeface="GulimChe" pitchFamily="49" charset="-127"/>
              </a:rPr>
              <a:t>Contents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64704"/>
            <a:ext cx="8229600" cy="5001419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US" sz="2400" b="1" dirty="0" smtClean="0"/>
              <a:t>REVERSIBLE LOGIC</a:t>
            </a:r>
          </a:p>
          <a:p>
            <a:pPr marL="973138"/>
            <a:r>
              <a:rPr lang="en-US" sz="1600" b="1" dirty="0" smtClean="0">
                <a:solidFill>
                  <a:schemeClr val="bg1">
                    <a:lumMod val="65000"/>
                  </a:schemeClr>
                </a:solidFill>
              </a:rPr>
              <a:t>Invention of computing devices</a:t>
            </a:r>
          </a:p>
          <a:p>
            <a:pPr marL="973138"/>
            <a:r>
              <a:rPr lang="en-US" sz="1600" b="1" dirty="0" smtClean="0">
                <a:solidFill>
                  <a:schemeClr val="bg1">
                    <a:lumMod val="65000"/>
                  </a:schemeClr>
                </a:solidFill>
              </a:rPr>
              <a:t>Scaling of MOSFET </a:t>
            </a:r>
          </a:p>
          <a:p>
            <a:pPr marL="973138"/>
            <a:r>
              <a:rPr lang="en-IN" sz="1600" b="1" dirty="0" smtClean="0">
                <a:solidFill>
                  <a:schemeClr val="bg1">
                    <a:lumMod val="65000"/>
                  </a:schemeClr>
                </a:solidFill>
              </a:rPr>
              <a:t>Emerging Logic Devices </a:t>
            </a:r>
            <a:endParaRPr lang="en-US" sz="1600" b="1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973138"/>
            <a:r>
              <a:rPr lang="en-US" sz="1600" b="1" dirty="0" smtClean="0">
                <a:solidFill>
                  <a:schemeClr val="bg1">
                    <a:lumMod val="65000"/>
                  </a:schemeClr>
                </a:solidFill>
              </a:rPr>
              <a:t>Reversibility in Real Life</a:t>
            </a:r>
          </a:p>
          <a:p>
            <a:pPr marL="973138"/>
            <a:r>
              <a:rPr lang="en-US" sz="1600" b="1" dirty="0" smtClean="0">
                <a:solidFill>
                  <a:schemeClr val="bg1">
                    <a:lumMod val="65000"/>
                  </a:schemeClr>
                </a:solidFill>
              </a:rPr>
              <a:t>Reversible Logic</a:t>
            </a:r>
          </a:p>
          <a:p>
            <a:pPr marL="973138"/>
            <a:r>
              <a:rPr lang="en-US" sz="1600" b="1" dirty="0" smtClean="0">
                <a:solidFill>
                  <a:schemeClr val="bg1">
                    <a:lumMod val="65000"/>
                  </a:schemeClr>
                </a:solidFill>
              </a:rPr>
              <a:t>Properties</a:t>
            </a:r>
          </a:p>
          <a:p>
            <a:pPr marL="973138">
              <a:buNone/>
            </a:pPr>
            <a:r>
              <a:rPr lang="en-US" sz="1600" b="1" dirty="0" smtClean="0">
                <a:solidFill>
                  <a:schemeClr val="bg1">
                    <a:lumMod val="65000"/>
                  </a:schemeClr>
                </a:solidFill>
              </a:rPr>
              <a:t>	Reversibility</a:t>
            </a:r>
          </a:p>
          <a:p>
            <a:pPr marL="973138">
              <a:buNone/>
            </a:pPr>
            <a:r>
              <a:rPr lang="en-US" sz="1600" b="1" dirty="0" smtClean="0">
                <a:solidFill>
                  <a:schemeClr val="bg1">
                    <a:lumMod val="65000"/>
                  </a:schemeClr>
                </a:solidFill>
              </a:rPr>
              <a:t>	Universality</a:t>
            </a:r>
          </a:p>
          <a:p>
            <a:pPr marL="973138">
              <a:buNone/>
            </a:pPr>
            <a:r>
              <a:rPr lang="en-US" sz="1600" b="1" dirty="0" smtClean="0">
                <a:solidFill>
                  <a:schemeClr val="bg1">
                    <a:lumMod val="65000"/>
                  </a:schemeClr>
                </a:solidFill>
              </a:rPr>
              <a:t>	Fault Tolerance</a:t>
            </a:r>
          </a:p>
          <a:p>
            <a:pPr marL="973138"/>
            <a:r>
              <a:rPr lang="en-US" sz="1600" b="1" dirty="0" smtClean="0"/>
              <a:t>Reversible Logic Circuits</a:t>
            </a:r>
          </a:p>
          <a:p>
            <a:pPr>
              <a:buNone/>
            </a:pPr>
            <a:r>
              <a:rPr lang="en-US" sz="2400" b="1" dirty="0" smtClean="0">
                <a:solidFill>
                  <a:schemeClr val="bg1">
                    <a:lumMod val="65000"/>
                  </a:schemeClr>
                </a:solidFill>
              </a:rPr>
              <a:t>QCA</a:t>
            </a:r>
            <a:endParaRPr lang="en-US" sz="1600" b="1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973138"/>
            <a:r>
              <a:rPr lang="en-US" sz="1600" b="1" dirty="0" smtClean="0">
                <a:solidFill>
                  <a:schemeClr val="bg1">
                    <a:lumMod val="65000"/>
                  </a:schemeClr>
                </a:solidFill>
              </a:rPr>
              <a:t>Clocking</a:t>
            </a:r>
          </a:p>
          <a:p>
            <a:pPr marL="973138"/>
            <a:r>
              <a:rPr lang="en-US" sz="1600" b="1" dirty="0" smtClean="0">
                <a:solidFill>
                  <a:schemeClr val="bg1">
                    <a:lumMod val="65000"/>
                  </a:schemeClr>
                </a:solidFill>
              </a:rPr>
              <a:t>Types of wires</a:t>
            </a:r>
          </a:p>
          <a:p>
            <a:pPr marL="973138"/>
            <a:r>
              <a:rPr lang="en-US" sz="1600" b="1" dirty="0" smtClean="0">
                <a:solidFill>
                  <a:schemeClr val="bg1">
                    <a:lumMod val="65000"/>
                  </a:schemeClr>
                </a:solidFill>
              </a:rPr>
              <a:t>Examples</a:t>
            </a:r>
          </a:p>
          <a:p>
            <a:pPr marL="973138"/>
            <a:r>
              <a:rPr lang="en-US" sz="1600" b="1" dirty="0" smtClean="0">
                <a:solidFill>
                  <a:schemeClr val="bg1">
                    <a:lumMod val="65000"/>
                  </a:schemeClr>
                </a:solidFill>
              </a:rPr>
              <a:t>Router</a:t>
            </a:r>
          </a:p>
          <a:p>
            <a:pPr marL="973138"/>
            <a:r>
              <a:rPr lang="en-IN" sz="1600" b="1" dirty="0" smtClean="0">
                <a:solidFill>
                  <a:schemeClr val="bg1">
                    <a:lumMod val="65000"/>
                  </a:schemeClr>
                </a:solidFill>
              </a:rPr>
              <a:t>Tools Used</a:t>
            </a:r>
            <a:endParaRPr lang="en-US" sz="1600" b="1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973138"/>
            <a:r>
              <a:rPr lang="en-IN" sz="1600" b="1" dirty="0" smtClean="0">
                <a:solidFill>
                  <a:schemeClr val="bg1">
                    <a:lumMod val="65000"/>
                  </a:schemeClr>
                </a:solidFill>
              </a:rPr>
              <a:t>Practical Feasibilities</a:t>
            </a:r>
            <a:endParaRPr lang="en-IN" sz="1600" b="1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026" name="Picture 2" descr="Image result for circuits background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34494" y="1677515"/>
            <a:ext cx="5734050" cy="3695701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1028" name="Picture 4" descr="Image result for circuits background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21594" y="2636912"/>
            <a:ext cx="2522614" cy="168034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030" name="Picture 6" descr="Image result for circuits background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660232" y="3284984"/>
            <a:ext cx="1885231" cy="1885231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1032" name="Picture 8" descr="Image result for circuits background"/>
          <p:cNvPicPr>
            <a:picLocks noChangeAspect="1" noChangeArrowheads="1"/>
          </p:cNvPicPr>
          <p:nvPr/>
        </p:nvPicPr>
        <p:blipFill>
          <a:blip r:embed="rId5" cstate="print"/>
          <a:srcRect b="9758"/>
          <a:stretch>
            <a:fillRect/>
          </a:stretch>
        </p:blipFill>
        <p:spPr bwMode="auto">
          <a:xfrm>
            <a:off x="6516216" y="1700808"/>
            <a:ext cx="2205658" cy="146802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="" xmlns:p14="http://schemas.microsoft.com/office/powerpoint/2010/main" val="4837470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00B0F0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  <a:latin typeface="Harlow Solid Italic" pitchFamily="82" charset="0"/>
                <a:cs typeface="Times New Roman" pitchFamily="18" charset="0"/>
              </a:rPr>
              <a:t>Reversible Full Adder/</a:t>
            </a:r>
            <a:r>
              <a:rPr lang="en-US" b="1" dirty="0" err="1" smtClean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00B0F0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  <a:latin typeface="Harlow Solid Italic" pitchFamily="82" charset="0"/>
                <a:cs typeface="Times New Roman" pitchFamily="18" charset="0"/>
              </a:rPr>
              <a:t>Subtractor</a:t>
            </a:r>
            <a:endParaRPr lang="en-US" b="1" dirty="0">
              <a:ln w="31550" cmpd="sng">
                <a:gradFill>
                  <a:gsLst>
                    <a:gs pos="25000">
                      <a:schemeClr val="accent1">
                        <a:shade val="25000"/>
                        <a:satMod val="190000"/>
                      </a:schemeClr>
                    </a:gs>
                    <a:gs pos="80000">
                      <a:schemeClr val="accent1">
                        <a:tint val="75000"/>
                        <a:satMod val="190000"/>
                      </a:schemeClr>
                    </a:gs>
                  </a:gsLst>
                  <a:lin ang="5400000"/>
                </a:gradFill>
                <a:prstDash val="solid"/>
              </a:ln>
              <a:solidFill>
                <a:srgbClr val="00B0F0"/>
              </a:solidFill>
              <a:effectLst>
                <a:outerShdw blurRad="41275" dist="12700" dir="12000000" algn="tl" rotWithShape="0">
                  <a:srgbClr val="000000">
                    <a:alpha val="40000"/>
                  </a:srgbClr>
                </a:outerShdw>
              </a:effectLst>
              <a:latin typeface="Harlow Solid Italic" pitchFamily="82" charset="0"/>
            </a:endParaRPr>
          </a:p>
        </p:txBody>
      </p:sp>
      <p:pic>
        <p:nvPicPr>
          <p:cNvPr id="4" name="Content Placeholder 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8313" y="1981200"/>
            <a:ext cx="8518487" cy="364050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="" xmlns:p14="http://schemas.microsoft.com/office/powerpoint/2010/main" val="369425275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00B0F0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  <a:latin typeface="Harlow Solid Italic" pitchFamily="82" charset="0"/>
                <a:cs typeface="Times New Roman" pitchFamily="18" charset="0"/>
              </a:rPr>
              <a:t>8-bit Reversible Adder/</a:t>
            </a:r>
            <a:r>
              <a:rPr lang="en-US" b="1" dirty="0" err="1" smtClean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00B0F0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  <a:latin typeface="Harlow Solid Italic" pitchFamily="82" charset="0"/>
                <a:cs typeface="Times New Roman" pitchFamily="18" charset="0"/>
              </a:rPr>
              <a:t>Subtractor</a:t>
            </a:r>
            <a:endParaRPr lang="en-US" b="1" dirty="0">
              <a:ln w="31550" cmpd="sng">
                <a:gradFill>
                  <a:gsLst>
                    <a:gs pos="25000">
                      <a:schemeClr val="accent1">
                        <a:shade val="25000"/>
                        <a:satMod val="190000"/>
                      </a:schemeClr>
                    </a:gs>
                    <a:gs pos="80000">
                      <a:schemeClr val="accent1">
                        <a:tint val="75000"/>
                        <a:satMod val="190000"/>
                      </a:schemeClr>
                    </a:gs>
                  </a:gsLst>
                  <a:lin ang="5400000"/>
                </a:gradFill>
                <a:prstDash val="solid"/>
              </a:ln>
              <a:solidFill>
                <a:srgbClr val="00B0F0"/>
              </a:solidFill>
              <a:effectLst>
                <a:outerShdw blurRad="41275" dist="12700" dir="12000000" algn="tl" rotWithShape="0">
                  <a:srgbClr val="000000">
                    <a:alpha val="40000"/>
                  </a:srgbClr>
                </a:outerShdw>
              </a:effectLst>
              <a:latin typeface="Harlow Solid Italic" pitchFamily="82" charset="0"/>
            </a:endParaRPr>
          </a:p>
        </p:txBody>
      </p:sp>
      <p:pic>
        <p:nvPicPr>
          <p:cNvPr id="4" name="Picture 5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-36512" y="1772816"/>
            <a:ext cx="9152893" cy="271233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="" xmlns:p14="http://schemas.microsoft.com/office/powerpoint/2010/main" val="15819152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10" name="Picture 14" descr="Image result for ic s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16932" b="19583"/>
          <a:stretch/>
        </p:blipFill>
        <p:spPr bwMode="auto">
          <a:xfrm>
            <a:off x="2051720" y="4365104"/>
            <a:ext cx="2708055" cy="171917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10 pcs of IRF510PBF IRF510 Power MOSFET N-Channel 5.6A 100V the transistor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936" y="5099733"/>
            <a:ext cx="1962819" cy="1734450"/>
          </a:xfrm>
          <a:prstGeom prst="rect">
            <a:avLst/>
          </a:prstGeom>
          <a:noFill/>
          <a:scene3d>
            <a:camera prst="perspectiveRelaxedModerately"/>
            <a:lightRig rig="threePt" dir="t"/>
          </a:scene3d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http://macao.communications.museum/images/exhibits/2_10_3_2_chi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r="53915"/>
          <a:stretch/>
        </p:blipFill>
        <p:spPr bwMode="auto">
          <a:xfrm>
            <a:off x="19522" y="4149081"/>
            <a:ext cx="1193439" cy="165618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  <a:extLst/>
        </p:spPr>
      </p:pic>
      <p:pic>
        <p:nvPicPr>
          <p:cNvPr id="4104" name="Picture 8" descr="https://upload.wikimedia.org/wikipedia/commons/thumb/e/e9/Elektronenroehren-auswahl.jpg/290px-Elektronenroehren-auswahl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21" y="2492896"/>
            <a:ext cx="2762250" cy="1343026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s://www.mathgenie.com/hs-fs/hubfs/assets/Abacus-Diagram.png?width=640&amp;name=Abacus-Diagram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872" y="788286"/>
            <a:ext cx="2819970" cy="156231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1588706" y="0"/>
            <a:ext cx="595868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600" b="1" dirty="0" smtClean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00B0F0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  <a:latin typeface="Harlow Solid Italic" pitchFamily="82" charset="0"/>
              </a:rPr>
              <a:t>Invention of Computing Devices</a:t>
            </a:r>
            <a:endParaRPr lang="en-IN" sz="3600" b="1" dirty="0">
              <a:ln w="31550" cmpd="sng">
                <a:gradFill>
                  <a:gsLst>
                    <a:gs pos="25000">
                      <a:schemeClr val="accent1">
                        <a:shade val="25000"/>
                        <a:satMod val="190000"/>
                      </a:schemeClr>
                    </a:gs>
                    <a:gs pos="80000">
                      <a:schemeClr val="accent1">
                        <a:tint val="75000"/>
                        <a:satMod val="190000"/>
                      </a:schemeClr>
                    </a:gs>
                  </a:gsLst>
                  <a:lin ang="5400000"/>
                </a:gradFill>
                <a:prstDash val="solid"/>
              </a:ln>
              <a:solidFill>
                <a:srgbClr val="00B0F0"/>
              </a:solidFill>
              <a:effectLst>
                <a:outerShdw blurRad="41275" dist="12700" dir="12000000" algn="tl" rotWithShape="0">
                  <a:srgbClr val="000000">
                    <a:alpha val="40000"/>
                  </a:srgbClr>
                </a:outerShdw>
              </a:effectLst>
              <a:latin typeface="Harlow Solid Italic" pitchFamily="82" charset="0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2219499045"/>
              </p:ext>
            </p:extLst>
          </p:nvPr>
        </p:nvGraphicFramePr>
        <p:xfrm>
          <a:off x="4716016" y="1095908"/>
          <a:ext cx="4355977" cy="4637347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970158"/>
                <a:gridCol w="1396241"/>
                <a:gridCol w="1989578"/>
              </a:tblGrid>
              <a:tr h="197023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b="1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Year</a:t>
                      </a:r>
                      <a:endParaRPr lang="en-IN" sz="1100" b="1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30274" marR="30274" marT="0" marB="0">
                    <a:cell3D prstMaterial="dkEdge">
                      <a:bevel prst="artDeco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b="1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Invention</a:t>
                      </a:r>
                      <a:endParaRPr lang="en-IN" sz="1100" b="1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30274" marR="30274" marT="0" marB="0">
                    <a:cell3D prstMaterial="dkEdge">
                      <a:bevel prst="artDeco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b="1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Remarks</a:t>
                      </a:r>
                      <a:endParaRPr lang="en-IN" sz="1100" b="1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30274" marR="30274" marT="0" marB="0">
                    <a:cell3D prstMaterial="dkEdge">
                      <a:bevel prst="artDeco"/>
                      <a:lightRig rig="flood" dir="t"/>
                    </a:cell3D>
                  </a:tcPr>
                </a:tc>
              </a:tr>
              <a:tr h="30369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b="1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Initial</a:t>
                      </a:r>
                      <a:endParaRPr lang="en-IN" sz="1100" b="1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30274" marR="30274" marT="0" marB="0">
                    <a:cell3D prstMaterial="dkEdge">
                      <a:bevel prst="artDeco"/>
                      <a:lightRig rig="flood" dir="t"/>
                    </a:cell3D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b="1" dirty="0" err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Dactylonomy</a:t>
                      </a:r>
                      <a:endParaRPr lang="en-IN" sz="1100" b="1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30274" marR="30274" marT="0" marB="0">
                    <a:cell3D prstMaterial="dkEdge">
                      <a:bevel prst="artDeco"/>
                      <a:lightRig rig="flood" dir="t"/>
                    </a:cell3D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Finger based computing</a:t>
                      </a:r>
                      <a:endParaRPr lang="en-IN" sz="1100" b="1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30274" marR="30274" marT="0" marB="0">
                    <a:cell3D prstMaterial="dkEdge">
                      <a:bevel prst="artDeco"/>
                      <a:lightRig rig="flood" dir="t"/>
                    </a:cell3D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62535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17</a:t>
                      </a:r>
                      <a:r>
                        <a:rPr lang="en-US" sz="1100" b="1" baseline="30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th</a:t>
                      </a:r>
                      <a:r>
                        <a:rPr lang="en-US" sz="1100" b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Century</a:t>
                      </a:r>
                      <a:endParaRPr lang="en-IN" sz="1100" b="1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30274" marR="30274" marT="0" marB="0">
                    <a:cell3D prstMaterial="dkEdge">
                      <a:bevel prst="artDeco"/>
                      <a:lightRig rig="flood" dir="t"/>
                    </a:cell3D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b="1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Abacus, Napier’s bones, and Slide ruler</a:t>
                      </a:r>
                      <a:endParaRPr lang="en-IN" sz="1100" b="1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30274" marR="30274" marT="0" marB="0">
                    <a:cell3D prstMaterial="dkEdge">
                      <a:bevel prst="artDeco"/>
                      <a:lightRig rig="flood" dir="t"/>
                    </a:cell3D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b="1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Multiplication and division</a:t>
                      </a:r>
                      <a:endParaRPr lang="en-IN" sz="1100" b="1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30274" marR="30274" marT="0" marB="0">
                    <a:cell3D prstMaterial="dkEdge">
                      <a:bevel prst="artDeco"/>
                      <a:lightRig rig="flood" dir="t"/>
                    </a:cell3D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22777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1642</a:t>
                      </a:r>
                      <a:endParaRPr lang="en-IN" sz="1100" b="1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30274" marR="30274" marT="0" marB="0">
                    <a:cell3D prstMaterial="dkEdge">
                      <a:bevel prst="artDeco"/>
                      <a:lightRig rig="flood" dir="t"/>
                    </a:cell3D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Pascal’s Calculator</a:t>
                      </a:r>
                      <a:endParaRPr lang="en-IN" sz="1100" b="1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30274" marR="30274" marT="0" marB="0">
                    <a:cell3D prstMaterial="dkEdge">
                      <a:bevel prst="artDeco"/>
                      <a:lightRig rig="flood" dir="t"/>
                    </a:cell3D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Mechanical computer</a:t>
                      </a:r>
                      <a:endParaRPr lang="en-IN" sz="1100" b="1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30274" marR="30274" marT="0" marB="0">
                    <a:cell3D prstMaterial="dkEdge">
                      <a:bevel prst="artDeco"/>
                      <a:lightRig rig="flood" dir="t"/>
                    </a:cell3D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455543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1831</a:t>
                      </a:r>
                      <a:endParaRPr lang="en-IN" sz="1100" b="1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30274" marR="30274" marT="0" marB="0">
                    <a:cell3D prstMaterial="dkEdge">
                      <a:bevel prst="artDeco"/>
                      <a:lightRig rig="flood" dir="t"/>
                    </a:cell3D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Charles Babbage</a:t>
                      </a:r>
                      <a:endParaRPr lang="en-IN" sz="1100" b="1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30274" marR="30274" marT="0" marB="0">
                    <a:cell3D prstMaterial="dkEdge">
                      <a:bevel prst="artDeco"/>
                      <a:lightRig rig="flood" dir="t"/>
                    </a:cell3D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Programmable Computer with Gears and Levers</a:t>
                      </a:r>
                      <a:endParaRPr lang="en-IN" sz="1100" b="1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30274" marR="30274" marT="0" marB="0">
                    <a:cell3D prstMaterial="dkEdge">
                      <a:bevel prst="artDeco"/>
                      <a:lightRig rig="flood" dir="t"/>
                    </a:cell3D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30369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19</a:t>
                      </a:r>
                      <a:r>
                        <a:rPr lang="en-US" sz="1100" b="1" baseline="30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th</a:t>
                      </a:r>
                      <a:r>
                        <a:rPr lang="en-US" sz="1100" b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Century</a:t>
                      </a:r>
                      <a:endParaRPr lang="en-IN" sz="1100" b="1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30274" marR="30274" marT="0" marB="0">
                    <a:cell3D prstMaterial="dkEdge">
                      <a:bevel prst="artDeco"/>
                      <a:lightRig rig="flood" dir="t"/>
                    </a:cell3D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b="1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Punch card</a:t>
                      </a:r>
                      <a:endParaRPr lang="en-IN" sz="1100" b="1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30274" marR="30274" marT="0" marB="0">
                    <a:cell3D prstMaterial="dkEdge">
                      <a:bevel prst="artDeco"/>
                      <a:lightRig rig="flood" dir="t"/>
                    </a:cell3D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Solves Differential Equations</a:t>
                      </a:r>
                      <a:endParaRPr lang="en-IN" sz="1100" b="1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30274" marR="30274" marT="0" marB="0">
                    <a:cell3D prstMaterial="dkEdge">
                      <a:bevel prst="artDeco"/>
                      <a:lightRig rig="flood" dir="t"/>
                    </a:cell3D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22777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1897</a:t>
                      </a:r>
                      <a:endParaRPr lang="en-IN" sz="1100" b="1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30274" marR="30274" marT="0" marB="0">
                    <a:cell3D prstMaterial="dkEdge">
                      <a:bevel prst="artDeco"/>
                      <a:lightRig rig="flood" dir="t"/>
                    </a:cell3D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b="1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Vacuum tubes</a:t>
                      </a:r>
                      <a:endParaRPr lang="en-IN" sz="1100" b="1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30274" marR="30274" marT="0" marB="0">
                    <a:cell3D prstMaterial="dkEdge">
                      <a:bevel prst="artDeco"/>
                      <a:lightRig rig="flood" dir="t"/>
                    </a:cell3D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Clock frequency 5 to 10 Hz </a:t>
                      </a:r>
                      <a:endParaRPr lang="en-IN" sz="1100" b="1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30274" marR="30274" marT="0" marB="0">
                    <a:cell3D prstMaterial="dkEdge">
                      <a:bevel prst="artDeco"/>
                      <a:lightRig rig="flood" dir="t"/>
                    </a:cell3D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455543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1947</a:t>
                      </a:r>
                      <a:endParaRPr lang="en-IN" sz="1100" b="1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30274" marR="30274" marT="0" marB="0">
                    <a:cell3D prstMaterial="dkEdge">
                      <a:bevel prst="artDeco"/>
                      <a:lightRig rig="flood" dir="t"/>
                    </a:cell3D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b="1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Bipolar junction transistor</a:t>
                      </a:r>
                      <a:endParaRPr lang="en-IN" sz="1100" b="1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30274" marR="30274" marT="0" marB="0">
                    <a:cell3D prstMaterial="dkEdge">
                      <a:bevel prst="artDeco"/>
                      <a:lightRig rig="flood" dir="t"/>
                    </a:cell3D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b="1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Size reduce and speed increased (in terms of kHz)</a:t>
                      </a:r>
                      <a:endParaRPr lang="en-IN" sz="1100" b="1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30274" marR="30274" marT="0" marB="0">
                    <a:cell3D prstMaterial="dkEdge">
                      <a:bevel prst="artDeco"/>
                      <a:lightRig rig="flood" dir="t"/>
                    </a:cell3D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41118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1958</a:t>
                      </a:r>
                      <a:endParaRPr lang="en-IN" sz="1100" b="1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30274" marR="30274" marT="0" marB="0">
                    <a:cell3D prstMaterial="dkEdge">
                      <a:bevel prst="artDeco"/>
                      <a:lightRig rig="flood" dir="t"/>
                    </a:cell3D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b="1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First Integrated Circuit</a:t>
                      </a:r>
                      <a:endParaRPr lang="en-IN" sz="1100" b="1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30274" marR="30274" marT="0" marB="0">
                    <a:cell3D prstMaterial="dkEdge">
                      <a:bevel prst="artDeco"/>
                      <a:lightRig rig="flood" dir="t"/>
                    </a:cell3D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b="1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-</a:t>
                      </a:r>
                      <a:endParaRPr lang="en-IN" sz="1100" b="1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30274" marR="30274" marT="0" marB="0">
                    <a:cell3D prstMaterial="dkEdge">
                      <a:bevel prst="artDeco"/>
                      <a:lightRig rig="flood" dir="t"/>
                    </a:cell3D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197023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1959</a:t>
                      </a:r>
                      <a:endParaRPr lang="en-IN" sz="1100" b="1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30274" marR="30274" marT="0" marB="0">
                    <a:cell3D prstMaterial="dkEdge">
                      <a:bevel prst="artDeco"/>
                      <a:lightRig rig="flood" dir="t"/>
                    </a:cell3D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b="1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MOSFET</a:t>
                      </a:r>
                      <a:endParaRPr lang="en-IN" sz="1100" b="1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30274" marR="30274" marT="0" marB="0">
                    <a:cell3D prstMaterial="dkEdge">
                      <a:bevel prst="artDeco"/>
                      <a:lightRig rig="flood" dir="t"/>
                    </a:cell3D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b="1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P and N type</a:t>
                      </a:r>
                      <a:endParaRPr lang="en-IN" sz="1100" b="1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30274" marR="30274" marT="0" marB="0">
                    <a:cell3D prstMaterial="dkEdge">
                      <a:bevel prst="artDeco"/>
                      <a:lightRig rig="flood" dir="t"/>
                    </a:cell3D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62535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b="1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1980</a:t>
                      </a:r>
                      <a:endParaRPr lang="en-IN" sz="1100" b="1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30274" marR="30274" marT="0" marB="0">
                    <a:cell3D prstMaterial="dkEdge">
                      <a:bevel prst="artDeco"/>
                      <a:lightRig rig="flood" dir="t"/>
                    </a:cell3D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b="1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CMOS</a:t>
                      </a:r>
                      <a:endParaRPr lang="en-IN" sz="1100" b="1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30274" marR="30274" marT="0" marB="0">
                    <a:cell3D prstMaterial="dkEdge">
                      <a:bevel prst="artDeco"/>
                      <a:lightRig rig="flood" dir="t"/>
                    </a:cell3D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b="1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Minimum area, High Speed </a:t>
                      </a:r>
                      <a:r>
                        <a:rPr lang="en-US" sz="1100" b="1" dirty="0" err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upto</a:t>
                      </a:r>
                      <a:r>
                        <a:rPr lang="en-US" sz="1100" b="1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GHz and Low power dissipation</a:t>
                      </a:r>
                      <a:endParaRPr lang="en-IN" sz="1100" b="1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30274" marR="30274" marT="0" marB="0">
                    <a:cell3D prstMaterial="dkEdge">
                      <a:bevel prst="artDeco"/>
                      <a:lightRig rig="flood" dir="t"/>
                    </a:cell3D>
                    <a:solidFill>
                      <a:srgbClr val="00B050"/>
                    </a:solidFill>
                  </a:tcPr>
                </a:tc>
              </a:tr>
              <a:tr h="60739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100" b="1" dirty="0" smtClean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After 2020</a:t>
                      </a:r>
                      <a:endParaRPr lang="en-IN" sz="1100" b="1" dirty="0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30274" marR="30274" marT="0" marB="0">
                    <a:cell3D prstMaterial="dkEdge">
                      <a:bevel prst="artDeco"/>
                      <a:lightRig rig="flood" dir="t"/>
                    </a:cell3D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100" b="1" dirty="0" smtClean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?????</a:t>
                      </a:r>
                      <a:endParaRPr lang="en-IN" sz="1100" b="1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30274" marR="30274" marT="0" marB="0">
                    <a:cell3D prstMaterial="dkEdge">
                      <a:bevel prst="artDeco"/>
                      <a:lightRig rig="flood" dir="t"/>
                    </a:cell3D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100" b="1" dirty="0" smtClean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????</a:t>
                      </a:r>
                      <a:endParaRPr lang="en-IN" sz="1100" b="1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30274" marR="30274" marT="0" marB="0">
                    <a:cell3D prstMaterial="dkEdge">
                      <a:bevel prst="artDeco"/>
                      <a:lightRig rig="flood" dir="t"/>
                    </a:cell3D>
                    <a:solidFill>
                      <a:schemeClr val="accent6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  <p:pic>
        <p:nvPicPr>
          <p:cNvPr id="4098" name="Picture 2" descr="https://previews.123rf.com/images/sergey7777/sergey77771511/sergey7777151100014/48760993-a-set-of-symbol-icons-finger-counting-or-dactylonomy-which-is-the-act-of-counting-along-one-s-finger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88286"/>
            <a:ext cx="2459007" cy="1466776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ttps://i.ebayimg.com/images/g/LbQAAOSwZ8tbo8aU/s-l1600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2463" y="2405747"/>
            <a:ext cx="2378329" cy="1955515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339402830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00B0F0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  <a:latin typeface="Harlow Solid Italic" pitchFamily="82" charset="0"/>
                <a:cs typeface="Times New Roman" pitchFamily="18" charset="0"/>
              </a:rPr>
              <a:t>4 to 1 Reversible Multiplexer</a:t>
            </a:r>
            <a:endParaRPr lang="en-US" b="1" dirty="0">
              <a:ln w="31550" cmpd="sng">
                <a:gradFill>
                  <a:gsLst>
                    <a:gs pos="25000">
                      <a:schemeClr val="accent1">
                        <a:shade val="25000"/>
                        <a:satMod val="190000"/>
                      </a:schemeClr>
                    </a:gs>
                    <a:gs pos="80000">
                      <a:schemeClr val="accent1">
                        <a:tint val="75000"/>
                        <a:satMod val="190000"/>
                      </a:schemeClr>
                    </a:gs>
                  </a:gsLst>
                  <a:lin ang="5400000"/>
                </a:gradFill>
                <a:prstDash val="solid"/>
              </a:ln>
              <a:solidFill>
                <a:srgbClr val="00B0F0"/>
              </a:solidFill>
              <a:effectLst>
                <a:outerShdw blurRad="41275" dist="12700" dir="12000000" algn="tl" rotWithShape="0">
                  <a:srgbClr val="000000">
                    <a:alpha val="40000"/>
                  </a:srgbClr>
                </a:outerShdw>
              </a:effectLst>
              <a:latin typeface="Harlow Solid Italic" pitchFamily="82" charset="0"/>
            </a:endParaRPr>
          </a:p>
        </p:txBody>
      </p:sp>
      <p:pic>
        <p:nvPicPr>
          <p:cNvPr id="4" name="Picture 5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1839665" y="1940123"/>
            <a:ext cx="5756671" cy="364708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="" xmlns:p14="http://schemas.microsoft.com/office/powerpoint/2010/main" val="151839389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00B0F0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  <a:latin typeface="Harlow Solid Italic" pitchFamily="82" charset="0"/>
              </a:rPr>
              <a:t>Research Works Done So far in this field…</a:t>
            </a:r>
            <a:endParaRPr lang="en-US" b="1" dirty="0">
              <a:ln w="31550" cmpd="sng">
                <a:gradFill>
                  <a:gsLst>
                    <a:gs pos="25000">
                      <a:schemeClr val="accent1">
                        <a:shade val="25000"/>
                        <a:satMod val="190000"/>
                      </a:schemeClr>
                    </a:gs>
                    <a:gs pos="80000">
                      <a:schemeClr val="accent1">
                        <a:tint val="75000"/>
                        <a:satMod val="190000"/>
                      </a:schemeClr>
                    </a:gs>
                  </a:gsLst>
                  <a:lin ang="5400000"/>
                </a:gradFill>
                <a:prstDash val="solid"/>
              </a:ln>
              <a:solidFill>
                <a:srgbClr val="00B0F0"/>
              </a:solidFill>
              <a:effectLst>
                <a:outerShdw blurRad="41275" dist="12700" dir="12000000" algn="tl" rotWithShape="0">
                  <a:srgbClr val="000000">
                    <a:alpha val="40000"/>
                  </a:srgbClr>
                </a:outerShdw>
              </a:effectLst>
              <a:latin typeface="Harlow Solid Italic" pitchFamily="8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 smtClean="0">
                <a:latin typeface="Times New Roman" pitchFamily="18" charset="0"/>
              </a:rPr>
              <a:t>Combinational logic circuits: </a:t>
            </a:r>
          </a:p>
          <a:p>
            <a:pPr lvl="1">
              <a:lnSpc>
                <a:spcPct val="90000"/>
              </a:lnSpc>
            </a:pPr>
            <a:r>
              <a:rPr lang="en-US" dirty="0" smtClean="0">
                <a:latin typeface="Times New Roman" pitchFamily="18" charset="0"/>
              </a:rPr>
              <a:t>Full Adder/</a:t>
            </a:r>
            <a:r>
              <a:rPr lang="en-US" dirty="0" err="1" smtClean="0">
                <a:latin typeface="Times New Roman" pitchFamily="18" charset="0"/>
              </a:rPr>
              <a:t>Subtractor</a:t>
            </a:r>
            <a:r>
              <a:rPr lang="en-US" dirty="0" smtClean="0">
                <a:latin typeface="Times New Roman" pitchFamily="18" charset="0"/>
              </a:rPr>
              <a:t>, </a:t>
            </a:r>
          </a:p>
          <a:p>
            <a:pPr lvl="1">
              <a:lnSpc>
                <a:spcPct val="90000"/>
              </a:lnSpc>
            </a:pPr>
            <a:r>
              <a:rPr lang="en-US" dirty="0" smtClean="0">
                <a:latin typeface="Times New Roman" pitchFamily="18" charset="0"/>
              </a:rPr>
              <a:t>Encoder and Decoder, </a:t>
            </a:r>
          </a:p>
          <a:p>
            <a:pPr lvl="1">
              <a:lnSpc>
                <a:spcPct val="90000"/>
              </a:lnSpc>
            </a:pPr>
            <a:r>
              <a:rPr lang="en-US" dirty="0" smtClean="0">
                <a:latin typeface="Times New Roman" pitchFamily="18" charset="0"/>
              </a:rPr>
              <a:t>Comparator</a:t>
            </a:r>
          </a:p>
          <a:p>
            <a:pPr>
              <a:lnSpc>
                <a:spcPct val="90000"/>
              </a:lnSpc>
            </a:pPr>
            <a:r>
              <a:rPr lang="en-US" dirty="0" smtClean="0">
                <a:latin typeface="Times New Roman" pitchFamily="18" charset="0"/>
              </a:rPr>
              <a:t>Sequential circuits: </a:t>
            </a:r>
          </a:p>
          <a:p>
            <a:pPr lvl="1">
              <a:lnSpc>
                <a:spcPct val="90000"/>
              </a:lnSpc>
            </a:pPr>
            <a:r>
              <a:rPr lang="en-US" dirty="0" smtClean="0">
                <a:latin typeface="Times New Roman" pitchFamily="18" charset="0"/>
              </a:rPr>
              <a:t>Latch (D-latch, JK latch, T-latch)</a:t>
            </a:r>
          </a:p>
          <a:p>
            <a:pPr lvl="1">
              <a:lnSpc>
                <a:spcPct val="90000"/>
              </a:lnSpc>
            </a:pPr>
            <a:r>
              <a:rPr lang="en-US" dirty="0" smtClean="0">
                <a:latin typeface="Times New Roman" pitchFamily="18" charset="0"/>
              </a:rPr>
              <a:t>Flip-flops (D-</a:t>
            </a:r>
            <a:r>
              <a:rPr lang="en-US" dirty="0" err="1" smtClean="0">
                <a:latin typeface="Times New Roman" pitchFamily="18" charset="0"/>
              </a:rPr>
              <a:t>flipflop</a:t>
            </a:r>
            <a:r>
              <a:rPr lang="en-US" dirty="0" smtClean="0">
                <a:latin typeface="Times New Roman" pitchFamily="18" charset="0"/>
              </a:rPr>
              <a:t>, JK </a:t>
            </a:r>
            <a:r>
              <a:rPr lang="en-US" dirty="0" err="1" smtClean="0">
                <a:latin typeface="Times New Roman" pitchFamily="18" charset="0"/>
              </a:rPr>
              <a:t>flipflop</a:t>
            </a:r>
            <a:r>
              <a:rPr lang="en-US" dirty="0" smtClean="0">
                <a:latin typeface="Times New Roman" pitchFamily="18" charset="0"/>
              </a:rPr>
              <a:t>, T-</a:t>
            </a:r>
            <a:r>
              <a:rPr lang="en-US" dirty="0" err="1" smtClean="0">
                <a:latin typeface="Times New Roman" pitchFamily="18" charset="0"/>
              </a:rPr>
              <a:t>flipflop</a:t>
            </a:r>
            <a:r>
              <a:rPr lang="en-US" dirty="0" smtClean="0">
                <a:latin typeface="Times New Roman" pitchFamily="18" charset="0"/>
              </a:rPr>
              <a:t>, SR)</a:t>
            </a:r>
          </a:p>
          <a:p>
            <a:pPr lvl="1">
              <a:lnSpc>
                <a:spcPct val="90000"/>
              </a:lnSpc>
            </a:pPr>
            <a:r>
              <a:rPr lang="en-US" dirty="0" smtClean="0">
                <a:latin typeface="Times New Roman" pitchFamily="18" charset="0"/>
              </a:rPr>
              <a:t>Barrel shifter</a:t>
            </a:r>
          </a:p>
          <a:p>
            <a:pPr lvl="1">
              <a:lnSpc>
                <a:spcPct val="90000"/>
              </a:lnSpc>
            </a:pPr>
            <a:r>
              <a:rPr lang="en-US" dirty="0" smtClean="0">
                <a:latin typeface="Times New Roman" pitchFamily="18" charset="0"/>
              </a:rPr>
              <a:t>Shift registers (SIPO, SISO, PISO, PIPO)</a:t>
            </a:r>
            <a:endParaRPr lang="en-IN" dirty="0" smtClean="0">
              <a:latin typeface="Times New Roman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16353174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99392"/>
            <a:ext cx="8229600" cy="1143000"/>
          </a:xfrm>
        </p:spPr>
        <p:txBody>
          <a:bodyPr/>
          <a:lstStyle/>
          <a:p>
            <a:r>
              <a:rPr lang="en-IN" b="1" dirty="0" smtClean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00B0F0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  <a:latin typeface="Harlow Solid Italic" pitchFamily="82" charset="0"/>
                <a:ea typeface="GulimChe" pitchFamily="49" charset="-127"/>
              </a:rPr>
              <a:t>Contents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64704"/>
            <a:ext cx="8229600" cy="5001419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US" sz="2400" b="1" dirty="0" smtClean="0">
                <a:solidFill>
                  <a:schemeClr val="bg1">
                    <a:lumMod val="65000"/>
                  </a:schemeClr>
                </a:solidFill>
              </a:rPr>
              <a:t>REVERSIBLE LOGIC</a:t>
            </a:r>
          </a:p>
          <a:p>
            <a:pPr marL="973138"/>
            <a:r>
              <a:rPr lang="en-US" sz="1600" b="1" dirty="0" smtClean="0">
                <a:solidFill>
                  <a:schemeClr val="bg1">
                    <a:lumMod val="65000"/>
                  </a:schemeClr>
                </a:solidFill>
              </a:rPr>
              <a:t>Invention of computing devices</a:t>
            </a:r>
          </a:p>
          <a:p>
            <a:pPr marL="973138"/>
            <a:r>
              <a:rPr lang="en-US" sz="1600" b="1" dirty="0" smtClean="0">
                <a:solidFill>
                  <a:schemeClr val="bg1">
                    <a:lumMod val="65000"/>
                  </a:schemeClr>
                </a:solidFill>
              </a:rPr>
              <a:t>Scaling of MOSFET </a:t>
            </a:r>
          </a:p>
          <a:p>
            <a:pPr marL="973138"/>
            <a:r>
              <a:rPr lang="en-IN" sz="1600" b="1" dirty="0" smtClean="0">
                <a:solidFill>
                  <a:schemeClr val="bg1">
                    <a:lumMod val="65000"/>
                  </a:schemeClr>
                </a:solidFill>
              </a:rPr>
              <a:t>Emerging Logic Devices </a:t>
            </a:r>
            <a:endParaRPr lang="en-US" sz="1600" b="1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973138"/>
            <a:r>
              <a:rPr lang="en-US" sz="1600" b="1" dirty="0" smtClean="0">
                <a:solidFill>
                  <a:schemeClr val="bg1">
                    <a:lumMod val="65000"/>
                  </a:schemeClr>
                </a:solidFill>
              </a:rPr>
              <a:t>Reversibility in Real Life</a:t>
            </a:r>
          </a:p>
          <a:p>
            <a:pPr marL="973138"/>
            <a:r>
              <a:rPr lang="en-US" sz="1600" b="1" dirty="0" smtClean="0">
                <a:solidFill>
                  <a:schemeClr val="bg1">
                    <a:lumMod val="65000"/>
                  </a:schemeClr>
                </a:solidFill>
              </a:rPr>
              <a:t>Reversible Logic</a:t>
            </a:r>
          </a:p>
          <a:p>
            <a:pPr marL="973138"/>
            <a:r>
              <a:rPr lang="en-US" sz="1600" b="1" dirty="0" smtClean="0">
                <a:solidFill>
                  <a:schemeClr val="bg1">
                    <a:lumMod val="65000"/>
                  </a:schemeClr>
                </a:solidFill>
              </a:rPr>
              <a:t>Properties</a:t>
            </a:r>
          </a:p>
          <a:p>
            <a:pPr marL="973138">
              <a:buNone/>
            </a:pPr>
            <a:r>
              <a:rPr lang="en-US" sz="1600" b="1" dirty="0" smtClean="0">
                <a:solidFill>
                  <a:schemeClr val="bg1">
                    <a:lumMod val="65000"/>
                  </a:schemeClr>
                </a:solidFill>
              </a:rPr>
              <a:t>	Reversibility</a:t>
            </a:r>
          </a:p>
          <a:p>
            <a:pPr marL="973138">
              <a:buNone/>
            </a:pPr>
            <a:r>
              <a:rPr lang="en-US" sz="1600" b="1" dirty="0" smtClean="0">
                <a:solidFill>
                  <a:schemeClr val="bg1">
                    <a:lumMod val="65000"/>
                  </a:schemeClr>
                </a:solidFill>
              </a:rPr>
              <a:t>	Universality</a:t>
            </a:r>
          </a:p>
          <a:p>
            <a:pPr marL="973138">
              <a:buNone/>
            </a:pPr>
            <a:r>
              <a:rPr lang="en-US" sz="1600" b="1" dirty="0" smtClean="0">
                <a:solidFill>
                  <a:schemeClr val="bg1">
                    <a:lumMod val="65000"/>
                  </a:schemeClr>
                </a:solidFill>
              </a:rPr>
              <a:t>	Fault Tolerance</a:t>
            </a:r>
          </a:p>
          <a:p>
            <a:pPr marL="973138"/>
            <a:r>
              <a:rPr lang="en-US" sz="1600" b="1" dirty="0" smtClean="0">
                <a:solidFill>
                  <a:schemeClr val="bg1">
                    <a:lumMod val="65000"/>
                  </a:schemeClr>
                </a:solidFill>
              </a:rPr>
              <a:t>Reversible Logic Circuits</a:t>
            </a:r>
          </a:p>
          <a:p>
            <a:pPr>
              <a:buNone/>
            </a:pPr>
            <a:r>
              <a:rPr lang="en-US" sz="2400" b="1" dirty="0" smtClean="0"/>
              <a:t>QCA</a:t>
            </a:r>
            <a:endParaRPr lang="en-US" sz="1600" b="1" dirty="0" smtClean="0"/>
          </a:p>
          <a:p>
            <a:pPr marL="973138"/>
            <a:r>
              <a:rPr lang="en-US" sz="1600" b="1" dirty="0" smtClean="0">
                <a:solidFill>
                  <a:schemeClr val="bg1">
                    <a:lumMod val="65000"/>
                  </a:schemeClr>
                </a:solidFill>
              </a:rPr>
              <a:t>Clocking</a:t>
            </a:r>
          </a:p>
          <a:p>
            <a:pPr marL="973138"/>
            <a:r>
              <a:rPr lang="en-US" sz="1600" b="1" dirty="0" smtClean="0">
                <a:solidFill>
                  <a:schemeClr val="bg1">
                    <a:lumMod val="65000"/>
                  </a:schemeClr>
                </a:solidFill>
              </a:rPr>
              <a:t>Types of wires</a:t>
            </a:r>
          </a:p>
          <a:p>
            <a:pPr marL="973138"/>
            <a:r>
              <a:rPr lang="en-US" sz="1600" b="1" dirty="0" smtClean="0">
                <a:solidFill>
                  <a:schemeClr val="bg1">
                    <a:lumMod val="65000"/>
                  </a:schemeClr>
                </a:solidFill>
              </a:rPr>
              <a:t>Examples</a:t>
            </a:r>
          </a:p>
          <a:p>
            <a:pPr marL="973138"/>
            <a:r>
              <a:rPr lang="en-US" sz="1600" b="1" dirty="0" smtClean="0">
                <a:solidFill>
                  <a:schemeClr val="bg1">
                    <a:lumMod val="65000"/>
                  </a:schemeClr>
                </a:solidFill>
              </a:rPr>
              <a:t>Router</a:t>
            </a:r>
          </a:p>
          <a:p>
            <a:pPr marL="973138"/>
            <a:r>
              <a:rPr lang="en-IN" sz="1600" b="1" dirty="0" smtClean="0">
                <a:solidFill>
                  <a:schemeClr val="bg1">
                    <a:lumMod val="65000"/>
                  </a:schemeClr>
                </a:solidFill>
              </a:rPr>
              <a:t>Tools Used</a:t>
            </a:r>
            <a:endParaRPr lang="en-US" sz="1600" b="1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973138"/>
            <a:r>
              <a:rPr lang="en-IN" sz="1600" b="1" dirty="0" smtClean="0">
                <a:solidFill>
                  <a:schemeClr val="bg1">
                    <a:lumMod val="65000"/>
                  </a:schemeClr>
                </a:solidFill>
              </a:rPr>
              <a:t>Practical Feasibilities</a:t>
            </a:r>
            <a:endParaRPr lang="en-IN" sz="1600" b="1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4837470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://web.ist.utl.pt/ttt/qca-lg/logo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970" y="0"/>
            <a:ext cx="4076700" cy="1619251"/>
          </a:xfrm>
          <a:prstGeom prst="rect">
            <a:avLst/>
          </a:prstGeom>
          <a:noFill/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ttp://web.ist.utl.pt/ttt/qca-lg/logo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920" y="1124744"/>
            <a:ext cx="4076700" cy="1619251"/>
          </a:xfrm>
          <a:prstGeom prst="rect">
            <a:avLst/>
          </a:prstGeom>
          <a:noFill/>
          <a:ln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perspectiveFront" fov="5100000">
              <a:rot lat="0" lon="2100000" rev="0"/>
            </a:camera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http://web.ist.utl.pt/ttt/qca-lg/logo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3645965"/>
            <a:ext cx="4076700" cy="1619251"/>
          </a:xfrm>
          <a:prstGeom prst="rect">
            <a:avLst/>
          </a:prstGeom>
          <a:noFill/>
          <a:effectLst>
            <a:reflection blurRad="6350" stA="50000" endA="295" endPos="92000" dist="101600" dir="5400000" sy="-100000" algn="bl" rotWithShape="0"/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http://web.ist.utl.pt/ttt/qca-lg/logo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3861048"/>
            <a:ext cx="4076700" cy="1619251"/>
          </a:xfrm>
          <a:prstGeom prst="rect">
            <a:avLst/>
          </a:prstGeom>
          <a:noFill/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41346986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76672"/>
            <a:ext cx="9144000" cy="1143000"/>
          </a:xfrm>
        </p:spPr>
        <p:txBody>
          <a:bodyPr>
            <a:normAutofit/>
          </a:bodyPr>
          <a:lstStyle/>
          <a:p>
            <a:r>
              <a:rPr lang="en-US" b="1" dirty="0" smtClean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00B0F0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  <a:latin typeface="Harlow Solid Italic" pitchFamily="82" charset="0"/>
                <a:cs typeface="Times New Roman" pitchFamily="18" charset="0"/>
              </a:rPr>
              <a:t>Quantum Cellular Automata (QCA)</a:t>
            </a:r>
            <a:endParaRPr lang="en-US" b="1" dirty="0">
              <a:ln w="31550" cmpd="sng">
                <a:gradFill>
                  <a:gsLst>
                    <a:gs pos="25000">
                      <a:schemeClr val="accent1">
                        <a:shade val="25000"/>
                        <a:satMod val="190000"/>
                      </a:schemeClr>
                    </a:gs>
                    <a:gs pos="80000">
                      <a:schemeClr val="accent1">
                        <a:tint val="75000"/>
                        <a:satMod val="190000"/>
                      </a:schemeClr>
                    </a:gs>
                  </a:gsLst>
                  <a:lin ang="5400000"/>
                </a:gradFill>
                <a:prstDash val="solid"/>
              </a:ln>
              <a:solidFill>
                <a:srgbClr val="00B0F0"/>
              </a:solidFill>
              <a:effectLst>
                <a:outerShdw blurRad="41275" dist="12700" dir="12000000" algn="tl" rotWithShape="0">
                  <a:srgbClr val="000000">
                    <a:alpha val="40000"/>
                  </a:srgbClr>
                </a:outerShdw>
              </a:effectLst>
              <a:latin typeface="Harlow Solid Italic" pitchFamily="8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just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A QCA cell is a coupled dot system in which four dots are at the vertices of a square. The cell has two extra electrons that occupy the diagonals within the cell due to electrostatic repulsion.</a:t>
            </a:r>
          </a:p>
          <a:p>
            <a:pPr algn="just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The cell polarization P measures the charge distribution along diagonal axes and is given by equation 1 (here Pi denotes the electronic charge at dot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).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56633356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5680" y="44624"/>
            <a:ext cx="8686800" cy="1143000"/>
          </a:xfrm>
        </p:spPr>
        <p:txBody>
          <a:bodyPr>
            <a:normAutofit/>
          </a:bodyPr>
          <a:lstStyle/>
          <a:p>
            <a:r>
              <a:rPr lang="en-US" b="1" dirty="0" smtClean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00B0F0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  <a:latin typeface="Harlow Solid Italic" pitchFamily="82" charset="0"/>
                <a:cs typeface="Times New Roman" pitchFamily="18" charset="0"/>
              </a:rPr>
              <a:t>Quantum Dot</a:t>
            </a:r>
            <a:endParaRPr lang="en-US" b="1" dirty="0">
              <a:ln w="31550" cmpd="sng">
                <a:gradFill>
                  <a:gsLst>
                    <a:gs pos="25000">
                      <a:schemeClr val="accent1">
                        <a:shade val="25000"/>
                        <a:satMod val="190000"/>
                      </a:schemeClr>
                    </a:gs>
                    <a:gs pos="80000">
                      <a:schemeClr val="accent1">
                        <a:tint val="75000"/>
                        <a:satMod val="190000"/>
                      </a:schemeClr>
                    </a:gs>
                  </a:gsLst>
                  <a:lin ang="5400000"/>
                </a:gradFill>
                <a:prstDash val="solid"/>
              </a:ln>
              <a:solidFill>
                <a:srgbClr val="00B0F0"/>
              </a:solidFill>
              <a:effectLst>
                <a:outerShdw blurRad="41275" dist="12700" dir="12000000" algn="tl" rotWithShape="0">
                  <a:srgbClr val="000000">
                    <a:alpha val="40000"/>
                  </a:srgbClr>
                </a:outerShdw>
              </a:effectLst>
              <a:latin typeface="Harlow Solid Italic" pitchFamily="82" charset="0"/>
            </a:endParaRPr>
          </a:p>
        </p:txBody>
      </p:sp>
      <p:pic>
        <p:nvPicPr>
          <p:cNvPr id="1027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1484784"/>
            <a:ext cx="5616624" cy="421834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229569347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00B0F0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  <a:latin typeface="Harlow Solid Italic" pitchFamily="82" charset="0"/>
                <a:cs typeface="Times New Roman" pitchFamily="18" charset="0"/>
              </a:rPr>
              <a:t>Logical Value of Quantum Dot</a:t>
            </a:r>
            <a:endParaRPr lang="en-US" b="1" dirty="0">
              <a:ln w="31550" cmpd="sng">
                <a:gradFill>
                  <a:gsLst>
                    <a:gs pos="25000">
                      <a:schemeClr val="accent1">
                        <a:shade val="25000"/>
                        <a:satMod val="190000"/>
                      </a:schemeClr>
                    </a:gs>
                    <a:gs pos="80000">
                      <a:schemeClr val="accent1">
                        <a:tint val="75000"/>
                        <a:satMod val="190000"/>
                      </a:schemeClr>
                    </a:gs>
                  </a:gsLst>
                  <a:lin ang="5400000"/>
                </a:gradFill>
                <a:prstDash val="solid"/>
              </a:ln>
              <a:solidFill>
                <a:srgbClr val="00B0F0"/>
              </a:solidFill>
              <a:effectLst>
                <a:outerShdw blurRad="41275" dist="12700" dir="12000000" algn="tl" rotWithShape="0">
                  <a:srgbClr val="000000">
                    <a:alpha val="40000"/>
                  </a:srgbClr>
                </a:outerShdw>
              </a:effectLst>
              <a:latin typeface="Harlow Solid Italic" pitchFamily="82" charset="0"/>
              <a:cs typeface="Times New Roman" pitchFamily="18" charset="0"/>
            </a:endParaRPr>
          </a:p>
        </p:txBody>
      </p:sp>
      <p:pic>
        <p:nvPicPr>
          <p:cNvPr id="4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9687" y="1772816"/>
            <a:ext cx="6524625" cy="34956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234625772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99392"/>
            <a:ext cx="8229600" cy="1143000"/>
          </a:xfrm>
        </p:spPr>
        <p:txBody>
          <a:bodyPr/>
          <a:lstStyle/>
          <a:p>
            <a:r>
              <a:rPr lang="en-IN" b="1" dirty="0" smtClean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00B0F0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  <a:latin typeface="Harlow Solid Italic" pitchFamily="82" charset="0"/>
                <a:ea typeface="GulimChe" pitchFamily="49" charset="-127"/>
              </a:rPr>
              <a:t>Contents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64704"/>
            <a:ext cx="8229600" cy="5001419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US" sz="2400" b="1" dirty="0" smtClean="0">
                <a:solidFill>
                  <a:schemeClr val="bg1">
                    <a:lumMod val="65000"/>
                  </a:schemeClr>
                </a:solidFill>
              </a:rPr>
              <a:t>REVERSIBLE LOGIC</a:t>
            </a:r>
          </a:p>
          <a:p>
            <a:pPr marL="973138"/>
            <a:r>
              <a:rPr lang="en-US" sz="1600" b="1" dirty="0" smtClean="0">
                <a:solidFill>
                  <a:schemeClr val="bg1">
                    <a:lumMod val="65000"/>
                  </a:schemeClr>
                </a:solidFill>
              </a:rPr>
              <a:t>Invention of computing devices</a:t>
            </a:r>
          </a:p>
          <a:p>
            <a:pPr marL="973138"/>
            <a:r>
              <a:rPr lang="en-US" sz="1600" b="1" dirty="0" smtClean="0">
                <a:solidFill>
                  <a:schemeClr val="bg1">
                    <a:lumMod val="65000"/>
                  </a:schemeClr>
                </a:solidFill>
              </a:rPr>
              <a:t>Scaling of MOSFET </a:t>
            </a:r>
          </a:p>
          <a:p>
            <a:pPr marL="973138"/>
            <a:r>
              <a:rPr lang="en-IN" sz="1600" b="1" dirty="0" smtClean="0">
                <a:solidFill>
                  <a:schemeClr val="bg1">
                    <a:lumMod val="65000"/>
                  </a:schemeClr>
                </a:solidFill>
              </a:rPr>
              <a:t>Emerging Logic Devices </a:t>
            </a:r>
            <a:endParaRPr lang="en-US" sz="1600" b="1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973138"/>
            <a:r>
              <a:rPr lang="en-US" sz="1600" b="1" dirty="0" smtClean="0">
                <a:solidFill>
                  <a:schemeClr val="bg1">
                    <a:lumMod val="65000"/>
                  </a:schemeClr>
                </a:solidFill>
              </a:rPr>
              <a:t>Reversibility in Real Life</a:t>
            </a:r>
          </a:p>
          <a:p>
            <a:pPr marL="973138"/>
            <a:r>
              <a:rPr lang="en-US" sz="1600" b="1" dirty="0" smtClean="0">
                <a:solidFill>
                  <a:schemeClr val="bg1">
                    <a:lumMod val="65000"/>
                  </a:schemeClr>
                </a:solidFill>
              </a:rPr>
              <a:t>Reversible Logic</a:t>
            </a:r>
          </a:p>
          <a:p>
            <a:pPr marL="973138"/>
            <a:r>
              <a:rPr lang="en-US" sz="1600" b="1" dirty="0" smtClean="0">
                <a:solidFill>
                  <a:schemeClr val="bg1">
                    <a:lumMod val="65000"/>
                  </a:schemeClr>
                </a:solidFill>
              </a:rPr>
              <a:t>Properties</a:t>
            </a:r>
          </a:p>
          <a:p>
            <a:pPr marL="973138">
              <a:buNone/>
            </a:pPr>
            <a:r>
              <a:rPr lang="en-US" sz="1600" b="1" dirty="0" smtClean="0">
                <a:solidFill>
                  <a:schemeClr val="bg1">
                    <a:lumMod val="65000"/>
                  </a:schemeClr>
                </a:solidFill>
              </a:rPr>
              <a:t>	Reversibility</a:t>
            </a:r>
          </a:p>
          <a:p>
            <a:pPr marL="973138">
              <a:buNone/>
            </a:pPr>
            <a:r>
              <a:rPr lang="en-US" sz="1600" b="1" dirty="0" smtClean="0">
                <a:solidFill>
                  <a:schemeClr val="bg1">
                    <a:lumMod val="65000"/>
                  </a:schemeClr>
                </a:solidFill>
              </a:rPr>
              <a:t>	Universality</a:t>
            </a:r>
          </a:p>
          <a:p>
            <a:pPr marL="973138">
              <a:buNone/>
            </a:pPr>
            <a:r>
              <a:rPr lang="en-US" sz="1600" b="1" dirty="0" smtClean="0">
                <a:solidFill>
                  <a:schemeClr val="bg1">
                    <a:lumMod val="65000"/>
                  </a:schemeClr>
                </a:solidFill>
              </a:rPr>
              <a:t>	Fault Tolerance</a:t>
            </a:r>
          </a:p>
          <a:p>
            <a:pPr marL="973138"/>
            <a:r>
              <a:rPr lang="en-US" sz="1600" b="1" dirty="0" smtClean="0">
                <a:solidFill>
                  <a:schemeClr val="bg1">
                    <a:lumMod val="65000"/>
                  </a:schemeClr>
                </a:solidFill>
              </a:rPr>
              <a:t>Reversible Logic Circuits</a:t>
            </a:r>
          </a:p>
          <a:p>
            <a:pPr>
              <a:buNone/>
            </a:pPr>
            <a:r>
              <a:rPr lang="en-US" sz="2400" b="1" dirty="0" smtClean="0">
                <a:solidFill>
                  <a:schemeClr val="bg1">
                    <a:lumMod val="65000"/>
                  </a:schemeClr>
                </a:solidFill>
              </a:rPr>
              <a:t>QCA</a:t>
            </a:r>
            <a:endParaRPr lang="en-US" sz="1600" b="1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973138"/>
            <a:r>
              <a:rPr lang="en-US" sz="1600" b="1" dirty="0" smtClean="0"/>
              <a:t>Clocking</a:t>
            </a:r>
          </a:p>
          <a:p>
            <a:pPr marL="973138"/>
            <a:r>
              <a:rPr lang="en-US" sz="1600" b="1" dirty="0" smtClean="0">
                <a:solidFill>
                  <a:schemeClr val="bg1">
                    <a:lumMod val="65000"/>
                  </a:schemeClr>
                </a:solidFill>
              </a:rPr>
              <a:t>Types of wires</a:t>
            </a:r>
          </a:p>
          <a:p>
            <a:pPr marL="973138"/>
            <a:r>
              <a:rPr lang="en-US" sz="1600" b="1" dirty="0" smtClean="0">
                <a:solidFill>
                  <a:schemeClr val="bg1">
                    <a:lumMod val="65000"/>
                  </a:schemeClr>
                </a:solidFill>
              </a:rPr>
              <a:t>Examples</a:t>
            </a:r>
          </a:p>
          <a:p>
            <a:pPr marL="973138"/>
            <a:r>
              <a:rPr lang="en-US" sz="1600" b="1" dirty="0" smtClean="0">
                <a:solidFill>
                  <a:schemeClr val="bg1">
                    <a:lumMod val="65000"/>
                  </a:schemeClr>
                </a:solidFill>
              </a:rPr>
              <a:t>Router</a:t>
            </a:r>
          </a:p>
          <a:p>
            <a:pPr marL="973138"/>
            <a:r>
              <a:rPr lang="en-IN" sz="1600" b="1" dirty="0" smtClean="0">
                <a:solidFill>
                  <a:schemeClr val="bg1">
                    <a:lumMod val="65000"/>
                  </a:schemeClr>
                </a:solidFill>
              </a:rPr>
              <a:t>Tools Used</a:t>
            </a:r>
            <a:endParaRPr lang="en-US" sz="1600" b="1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973138"/>
            <a:r>
              <a:rPr lang="en-IN" sz="1600" b="1" dirty="0" smtClean="0">
                <a:solidFill>
                  <a:schemeClr val="bg1">
                    <a:lumMod val="65000"/>
                  </a:schemeClr>
                </a:solidFill>
              </a:rPr>
              <a:t>Practical Feasibilities</a:t>
            </a:r>
            <a:endParaRPr lang="en-IN" sz="1600" b="1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4" name="Picture 2" descr="Image result for clock background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24250" y="1916832"/>
            <a:ext cx="5619750" cy="3162301"/>
          </a:xfrm>
          <a:prstGeom prst="horizontalScroll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4837470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b="1" dirty="0" smtClean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00B0F0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  <a:latin typeface="Harlow Solid Italic" pitchFamily="82" charset="0"/>
                <a:cs typeface="Times New Roman" pitchFamily="18" charset="0"/>
              </a:rPr>
              <a:t>QCA Clocking</a:t>
            </a:r>
            <a:endParaRPr lang="en-US" b="1" dirty="0">
              <a:ln w="31550" cmpd="sng">
                <a:gradFill>
                  <a:gsLst>
                    <a:gs pos="25000">
                      <a:schemeClr val="accent1">
                        <a:shade val="25000"/>
                        <a:satMod val="190000"/>
                      </a:schemeClr>
                    </a:gs>
                    <a:gs pos="80000">
                      <a:schemeClr val="accent1">
                        <a:tint val="75000"/>
                        <a:satMod val="190000"/>
                      </a:schemeClr>
                    </a:gs>
                  </a:gsLst>
                  <a:lin ang="5400000"/>
                </a:gradFill>
                <a:prstDash val="solid"/>
              </a:ln>
              <a:solidFill>
                <a:srgbClr val="00B0F0"/>
              </a:solidFill>
              <a:effectLst>
                <a:outerShdw blurRad="41275" dist="12700" dir="12000000" algn="tl" rotWithShape="0">
                  <a:srgbClr val="000000">
                    <a:alpha val="40000"/>
                  </a:srgbClr>
                </a:outerShdw>
              </a:effectLst>
              <a:latin typeface="Harlow Solid Italic" pitchFamily="82" charset="0"/>
            </a:endParaRPr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980728"/>
            <a:ext cx="5684281" cy="525780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155716066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00B0F0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  <a:latin typeface="Harlow Solid Italic" pitchFamily="82" charset="0"/>
                <a:cs typeface="Times New Roman" pitchFamily="18" charset="0"/>
              </a:rPr>
              <a:t>Majority Voter Gate</a:t>
            </a:r>
            <a:endParaRPr lang="en-US" b="1" dirty="0">
              <a:ln w="31550" cmpd="sng">
                <a:gradFill>
                  <a:gsLst>
                    <a:gs pos="25000">
                      <a:schemeClr val="accent1">
                        <a:shade val="25000"/>
                        <a:satMod val="190000"/>
                      </a:schemeClr>
                    </a:gs>
                    <a:gs pos="80000">
                      <a:schemeClr val="accent1">
                        <a:tint val="75000"/>
                        <a:satMod val="190000"/>
                      </a:schemeClr>
                    </a:gs>
                  </a:gsLst>
                  <a:lin ang="5400000"/>
                </a:gradFill>
                <a:prstDash val="solid"/>
              </a:ln>
              <a:solidFill>
                <a:srgbClr val="00B0F0"/>
              </a:solidFill>
              <a:effectLst>
                <a:outerShdw blurRad="41275" dist="12700" dir="12000000" algn="tl" rotWithShape="0">
                  <a:srgbClr val="000000">
                    <a:alpha val="40000"/>
                  </a:srgbClr>
                </a:outerShdw>
              </a:effectLst>
              <a:latin typeface="Harlow Solid Italic" pitchFamily="82" charset="0"/>
            </a:endParaRPr>
          </a:p>
        </p:txBody>
      </p:sp>
      <p:pic>
        <p:nvPicPr>
          <p:cNvPr id="14339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870" y="1700808"/>
            <a:ext cx="8535530" cy="359914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36697608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99392"/>
            <a:ext cx="8229600" cy="1143000"/>
          </a:xfrm>
        </p:spPr>
        <p:txBody>
          <a:bodyPr/>
          <a:lstStyle/>
          <a:p>
            <a:r>
              <a:rPr lang="en-IN" b="1" dirty="0" smtClean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00B0F0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  <a:latin typeface="Harlow Solid Italic" pitchFamily="82" charset="0"/>
                <a:ea typeface="GulimChe" pitchFamily="49" charset="-127"/>
              </a:rPr>
              <a:t>Contents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64704"/>
            <a:ext cx="8229600" cy="5001419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US" sz="2400" b="1" dirty="0" smtClean="0"/>
              <a:t>REVERSIBLE LOGIC</a:t>
            </a:r>
          </a:p>
          <a:p>
            <a:pPr marL="973138"/>
            <a:r>
              <a:rPr lang="en-US" sz="1600" b="1" dirty="0" smtClean="0">
                <a:solidFill>
                  <a:schemeClr val="bg1">
                    <a:lumMod val="65000"/>
                  </a:schemeClr>
                </a:solidFill>
              </a:rPr>
              <a:t>Invention of computing devices</a:t>
            </a:r>
          </a:p>
          <a:p>
            <a:pPr marL="973138"/>
            <a:r>
              <a:rPr lang="en-US" sz="1600" b="1" dirty="0" smtClean="0"/>
              <a:t>Scaling of MOSFET </a:t>
            </a:r>
          </a:p>
          <a:p>
            <a:pPr marL="973138"/>
            <a:r>
              <a:rPr lang="en-IN" sz="1600" b="1" dirty="0" smtClean="0">
                <a:solidFill>
                  <a:schemeClr val="bg1">
                    <a:lumMod val="65000"/>
                  </a:schemeClr>
                </a:solidFill>
              </a:rPr>
              <a:t>Emerging Logic Devices </a:t>
            </a:r>
            <a:endParaRPr lang="en-US" sz="1600" b="1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973138"/>
            <a:r>
              <a:rPr lang="en-US" sz="1600" b="1" dirty="0" smtClean="0">
                <a:solidFill>
                  <a:schemeClr val="bg1">
                    <a:lumMod val="65000"/>
                  </a:schemeClr>
                </a:solidFill>
              </a:rPr>
              <a:t>Reversibility in Real Life</a:t>
            </a:r>
          </a:p>
          <a:p>
            <a:pPr marL="973138"/>
            <a:r>
              <a:rPr lang="en-US" sz="1600" b="1" dirty="0" smtClean="0">
                <a:solidFill>
                  <a:schemeClr val="bg1">
                    <a:lumMod val="65000"/>
                  </a:schemeClr>
                </a:solidFill>
              </a:rPr>
              <a:t>Reversible Logic</a:t>
            </a:r>
          </a:p>
          <a:p>
            <a:pPr marL="973138"/>
            <a:r>
              <a:rPr lang="en-US" sz="1600" b="1" dirty="0" smtClean="0">
                <a:solidFill>
                  <a:schemeClr val="bg1">
                    <a:lumMod val="65000"/>
                  </a:schemeClr>
                </a:solidFill>
              </a:rPr>
              <a:t>Properties</a:t>
            </a:r>
          </a:p>
          <a:p>
            <a:pPr marL="973138">
              <a:buNone/>
            </a:pPr>
            <a:r>
              <a:rPr lang="en-US" sz="1600" b="1" dirty="0" smtClean="0">
                <a:solidFill>
                  <a:schemeClr val="bg1">
                    <a:lumMod val="65000"/>
                  </a:schemeClr>
                </a:solidFill>
              </a:rPr>
              <a:t>	Reversibility</a:t>
            </a:r>
          </a:p>
          <a:p>
            <a:pPr marL="973138">
              <a:buNone/>
            </a:pPr>
            <a:r>
              <a:rPr lang="en-US" sz="1600" b="1" dirty="0" smtClean="0">
                <a:solidFill>
                  <a:schemeClr val="bg1">
                    <a:lumMod val="65000"/>
                  </a:schemeClr>
                </a:solidFill>
              </a:rPr>
              <a:t>	Universality</a:t>
            </a:r>
          </a:p>
          <a:p>
            <a:pPr marL="973138">
              <a:buNone/>
            </a:pPr>
            <a:r>
              <a:rPr lang="en-US" sz="1600" b="1" dirty="0" smtClean="0">
                <a:solidFill>
                  <a:schemeClr val="bg1">
                    <a:lumMod val="65000"/>
                  </a:schemeClr>
                </a:solidFill>
              </a:rPr>
              <a:t>	Fault Tolerance</a:t>
            </a:r>
          </a:p>
          <a:p>
            <a:pPr marL="973138"/>
            <a:r>
              <a:rPr lang="en-US" sz="1600" b="1" dirty="0" smtClean="0">
                <a:solidFill>
                  <a:schemeClr val="bg1">
                    <a:lumMod val="65000"/>
                  </a:schemeClr>
                </a:solidFill>
              </a:rPr>
              <a:t>Reversible Logic Circuits</a:t>
            </a:r>
          </a:p>
          <a:p>
            <a:pPr>
              <a:buNone/>
            </a:pPr>
            <a:r>
              <a:rPr lang="en-US" sz="2400" b="1" dirty="0" smtClean="0">
                <a:solidFill>
                  <a:schemeClr val="bg1">
                    <a:lumMod val="65000"/>
                  </a:schemeClr>
                </a:solidFill>
              </a:rPr>
              <a:t>QCA</a:t>
            </a:r>
            <a:endParaRPr lang="en-US" sz="1600" b="1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973138"/>
            <a:r>
              <a:rPr lang="en-US" sz="1600" b="1" dirty="0" smtClean="0">
                <a:solidFill>
                  <a:schemeClr val="bg1">
                    <a:lumMod val="65000"/>
                  </a:schemeClr>
                </a:solidFill>
              </a:rPr>
              <a:t>Clocking</a:t>
            </a:r>
          </a:p>
          <a:p>
            <a:pPr marL="973138"/>
            <a:r>
              <a:rPr lang="en-US" sz="1600" b="1" dirty="0" smtClean="0">
                <a:solidFill>
                  <a:schemeClr val="bg1">
                    <a:lumMod val="65000"/>
                  </a:schemeClr>
                </a:solidFill>
              </a:rPr>
              <a:t>Types of wires</a:t>
            </a:r>
          </a:p>
          <a:p>
            <a:pPr marL="973138"/>
            <a:r>
              <a:rPr lang="en-US" sz="1600" b="1" dirty="0" smtClean="0">
                <a:solidFill>
                  <a:schemeClr val="bg1">
                    <a:lumMod val="65000"/>
                  </a:schemeClr>
                </a:solidFill>
              </a:rPr>
              <a:t>Examples</a:t>
            </a:r>
          </a:p>
          <a:p>
            <a:pPr marL="973138"/>
            <a:r>
              <a:rPr lang="en-US" sz="1600" b="1" dirty="0" smtClean="0">
                <a:solidFill>
                  <a:schemeClr val="bg1">
                    <a:lumMod val="65000"/>
                  </a:schemeClr>
                </a:solidFill>
              </a:rPr>
              <a:t>Router</a:t>
            </a:r>
          </a:p>
          <a:p>
            <a:pPr marL="973138"/>
            <a:r>
              <a:rPr lang="en-IN" sz="1600" b="1" dirty="0" smtClean="0">
                <a:solidFill>
                  <a:schemeClr val="bg1">
                    <a:lumMod val="65000"/>
                  </a:schemeClr>
                </a:solidFill>
              </a:rPr>
              <a:t>Tools Used</a:t>
            </a:r>
            <a:endParaRPr lang="en-US" sz="1600" b="1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973138"/>
            <a:r>
              <a:rPr lang="en-IN" sz="1600" b="1" dirty="0" smtClean="0">
                <a:solidFill>
                  <a:schemeClr val="bg1">
                    <a:lumMod val="65000"/>
                  </a:schemeClr>
                </a:solidFill>
              </a:rPr>
              <a:t>Practical Feasibilities</a:t>
            </a:r>
            <a:endParaRPr lang="en-IN" sz="1600" b="1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6386" name="Picture 2" descr="Image result for size reduction imag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292080" y="1196752"/>
            <a:ext cx="2857500" cy="2857500"/>
          </a:xfrm>
          <a:prstGeom prst="rect">
            <a:avLst/>
          </a:prstGeom>
          <a:noFill/>
          <a:effectLst>
            <a:reflection blurRad="6350" stA="50000" endA="300" endPos="90000" dir="5400000" sy="-100000" algn="bl" rotWithShape="0"/>
          </a:effectLst>
        </p:spPr>
      </p:pic>
    </p:spTree>
    <p:extLst>
      <p:ext uri="{BB962C8B-B14F-4D97-AF65-F5344CB8AC3E}">
        <p14:creationId xmlns="" xmlns:p14="http://schemas.microsoft.com/office/powerpoint/2010/main" val="4837470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99392"/>
            <a:ext cx="8229600" cy="1143000"/>
          </a:xfrm>
        </p:spPr>
        <p:txBody>
          <a:bodyPr/>
          <a:lstStyle/>
          <a:p>
            <a:r>
              <a:rPr lang="en-IN" b="1" dirty="0" smtClean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00B0F0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  <a:latin typeface="Harlow Solid Italic" pitchFamily="82" charset="0"/>
                <a:ea typeface="GulimChe" pitchFamily="49" charset="-127"/>
              </a:rPr>
              <a:t>Contents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64704"/>
            <a:ext cx="8229600" cy="5001419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US" sz="2400" b="1" dirty="0" smtClean="0">
                <a:solidFill>
                  <a:schemeClr val="bg1">
                    <a:lumMod val="65000"/>
                  </a:schemeClr>
                </a:solidFill>
              </a:rPr>
              <a:t>REVERSIBLE LOGIC</a:t>
            </a:r>
          </a:p>
          <a:p>
            <a:pPr marL="973138"/>
            <a:r>
              <a:rPr lang="en-US" sz="1600" b="1" dirty="0" smtClean="0">
                <a:solidFill>
                  <a:schemeClr val="bg1">
                    <a:lumMod val="65000"/>
                  </a:schemeClr>
                </a:solidFill>
              </a:rPr>
              <a:t>Invention of computing devices</a:t>
            </a:r>
          </a:p>
          <a:p>
            <a:pPr marL="973138"/>
            <a:r>
              <a:rPr lang="en-US" sz="1600" b="1" dirty="0" smtClean="0">
                <a:solidFill>
                  <a:schemeClr val="bg1">
                    <a:lumMod val="65000"/>
                  </a:schemeClr>
                </a:solidFill>
              </a:rPr>
              <a:t>Scaling of MOSFET </a:t>
            </a:r>
          </a:p>
          <a:p>
            <a:pPr marL="973138"/>
            <a:r>
              <a:rPr lang="en-IN" sz="1600" b="1" dirty="0" smtClean="0">
                <a:solidFill>
                  <a:schemeClr val="bg1">
                    <a:lumMod val="65000"/>
                  </a:schemeClr>
                </a:solidFill>
              </a:rPr>
              <a:t>Emerging Logic Devices </a:t>
            </a:r>
            <a:endParaRPr lang="en-US" sz="1600" b="1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973138"/>
            <a:r>
              <a:rPr lang="en-US" sz="1600" b="1" dirty="0" smtClean="0">
                <a:solidFill>
                  <a:schemeClr val="bg1">
                    <a:lumMod val="65000"/>
                  </a:schemeClr>
                </a:solidFill>
              </a:rPr>
              <a:t>Reversibility in Real Life</a:t>
            </a:r>
          </a:p>
          <a:p>
            <a:pPr marL="973138"/>
            <a:r>
              <a:rPr lang="en-US" sz="1600" b="1" dirty="0" smtClean="0">
                <a:solidFill>
                  <a:schemeClr val="bg1">
                    <a:lumMod val="65000"/>
                  </a:schemeClr>
                </a:solidFill>
              </a:rPr>
              <a:t>Reversible Logic</a:t>
            </a:r>
          </a:p>
          <a:p>
            <a:pPr marL="973138"/>
            <a:r>
              <a:rPr lang="en-US" sz="1600" b="1" dirty="0" smtClean="0">
                <a:solidFill>
                  <a:schemeClr val="bg1">
                    <a:lumMod val="65000"/>
                  </a:schemeClr>
                </a:solidFill>
              </a:rPr>
              <a:t>Properties</a:t>
            </a:r>
          </a:p>
          <a:p>
            <a:pPr marL="973138">
              <a:buNone/>
            </a:pPr>
            <a:r>
              <a:rPr lang="en-US" sz="1600" b="1" dirty="0" smtClean="0">
                <a:solidFill>
                  <a:schemeClr val="bg1">
                    <a:lumMod val="65000"/>
                  </a:schemeClr>
                </a:solidFill>
              </a:rPr>
              <a:t>	Reversibility</a:t>
            </a:r>
          </a:p>
          <a:p>
            <a:pPr marL="973138">
              <a:buNone/>
            </a:pPr>
            <a:r>
              <a:rPr lang="en-US" sz="1600" b="1" dirty="0" smtClean="0">
                <a:solidFill>
                  <a:schemeClr val="bg1">
                    <a:lumMod val="65000"/>
                  </a:schemeClr>
                </a:solidFill>
              </a:rPr>
              <a:t>	Universality</a:t>
            </a:r>
          </a:p>
          <a:p>
            <a:pPr marL="973138">
              <a:buNone/>
            </a:pPr>
            <a:r>
              <a:rPr lang="en-US" sz="1600" b="1" dirty="0" smtClean="0">
                <a:solidFill>
                  <a:schemeClr val="bg1">
                    <a:lumMod val="65000"/>
                  </a:schemeClr>
                </a:solidFill>
              </a:rPr>
              <a:t>	Fault Tolerance</a:t>
            </a:r>
          </a:p>
          <a:p>
            <a:pPr marL="973138"/>
            <a:r>
              <a:rPr lang="en-US" sz="1600" b="1" dirty="0" smtClean="0">
                <a:solidFill>
                  <a:schemeClr val="bg1">
                    <a:lumMod val="65000"/>
                  </a:schemeClr>
                </a:solidFill>
              </a:rPr>
              <a:t>Reversible Logic Circuits</a:t>
            </a:r>
          </a:p>
          <a:p>
            <a:pPr>
              <a:buNone/>
            </a:pPr>
            <a:r>
              <a:rPr lang="en-US" sz="2400" b="1" dirty="0" smtClean="0">
                <a:solidFill>
                  <a:schemeClr val="bg1">
                    <a:lumMod val="65000"/>
                  </a:schemeClr>
                </a:solidFill>
              </a:rPr>
              <a:t>QCA</a:t>
            </a:r>
            <a:endParaRPr lang="en-US" sz="1600" b="1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973138"/>
            <a:r>
              <a:rPr lang="en-US" sz="1600" b="1" dirty="0" smtClean="0">
                <a:solidFill>
                  <a:schemeClr val="bg1">
                    <a:lumMod val="65000"/>
                  </a:schemeClr>
                </a:solidFill>
              </a:rPr>
              <a:t>Clocking</a:t>
            </a:r>
          </a:p>
          <a:p>
            <a:pPr marL="973138"/>
            <a:r>
              <a:rPr lang="en-US" sz="1600" b="1" dirty="0" smtClean="0"/>
              <a:t>Types of wires</a:t>
            </a:r>
          </a:p>
          <a:p>
            <a:pPr marL="973138"/>
            <a:r>
              <a:rPr lang="en-US" sz="1600" b="1" dirty="0" smtClean="0">
                <a:solidFill>
                  <a:schemeClr val="bg1">
                    <a:lumMod val="65000"/>
                  </a:schemeClr>
                </a:solidFill>
              </a:rPr>
              <a:t>Examples</a:t>
            </a:r>
          </a:p>
          <a:p>
            <a:pPr marL="973138"/>
            <a:r>
              <a:rPr lang="en-US" sz="1600" b="1" dirty="0" smtClean="0">
                <a:solidFill>
                  <a:schemeClr val="bg1">
                    <a:lumMod val="65000"/>
                  </a:schemeClr>
                </a:solidFill>
              </a:rPr>
              <a:t>Router</a:t>
            </a:r>
          </a:p>
          <a:p>
            <a:pPr marL="973138"/>
            <a:r>
              <a:rPr lang="en-IN" sz="1600" b="1" dirty="0" smtClean="0">
                <a:solidFill>
                  <a:schemeClr val="bg1">
                    <a:lumMod val="65000"/>
                  </a:schemeClr>
                </a:solidFill>
              </a:rPr>
              <a:t>Tools Used</a:t>
            </a:r>
            <a:endParaRPr lang="en-US" sz="1600" b="1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973138"/>
            <a:r>
              <a:rPr lang="en-IN" sz="1600" b="1" dirty="0" smtClean="0">
                <a:solidFill>
                  <a:schemeClr val="bg1">
                    <a:lumMod val="65000"/>
                  </a:schemeClr>
                </a:solidFill>
              </a:rPr>
              <a:t>Practical Feasibilities</a:t>
            </a:r>
            <a:endParaRPr lang="en-IN" sz="1600" b="1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7170" name="Picture 2" descr="Image result for types of wires background"/>
          <p:cNvPicPr>
            <a:picLocks noChangeAspect="1" noChangeArrowheads="1"/>
          </p:cNvPicPr>
          <p:nvPr/>
        </p:nvPicPr>
        <p:blipFill>
          <a:blip r:embed="rId2" cstate="print"/>
          <a:srcRect b="14416"/>
          <a:stretch>
            <a:fillRect/>
          </a:stretch>
        </p:blipFill>
        <p:spPr bwMode="auto">
          <a:xfrm>
            <a:off x="3779912" y="980728"/>
            <a:ext cx="5162550" cy="3888432"/>
          </a:xfrm>
          <a:prstGeom prst="ellipseRibbon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4837470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00B0F0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  <a:latin typeface="Harlow Solid Italic" pitchFamily="82" charset="0"/>
                <a:cs typeface="Times New Roman" pitchFamily="18" charset="0"/>
              </a:rPr>
              <a:t>Types of wires in QCA</a:t>
            </a:r>
            <a:endParaRPr lang="en-US" b="1" dirty="0">
              <a:ln w="31550" cmpd="sng">
                <a:gradFill>
                  <a:gsLst>
                    <a:gs pos="25000">
                      <a:schemeClr val="accent1">
                        <a:shade val="25000"/>
                        <a:satMod val="190000"/>
                      </a:schemeClr>
                    </a:gs>
                    <a:gs pos="80000">
                      <a:schemeClr val="accent1">
                        <a:tint val="75000"/>
                        <a:satMod val="190000"/>
                      </a:schemeClr>
                    </a:gs>
                  </a:gsLst>
                  <a:lin ang="5400000"/>
                </a:gradFill>
                <a:prstDash val="solid"/>
              </a:ln>
              <a:solidFill>
                <a:srgbClr val="00B0F0"/>
              </a:solidFill>
              <a:effectLst>
                <a:outerShdw blurRad="41275" dist="12700" dir="12000000" algn="tl" rotWithShape="0">
                  <a:srgbClr val="000000">
                    <a:alpha val="40000"/>
                  </a:srgbClr>
                </a:outerShdw>
              </a:effectLst>
              <a:latin typeface="Harlow Solid Italic" pitchFamily="8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/>
                </a:solidFill>
                <a:effectLst/>
                <a:latin typeface="Times New Roman" pitchFamily="18" charset="0"/>
                <a:cs typeface="Times New Roman" pitchFamily="18" charset="0"/>
              </a:rPr>
              <a:t>a) Binary Wire</a:t>
            </a:r>
          </a:p>
          <a:p>
            <a:endParaRPr lang="en-US" dirty="0">
              <a:solidFill>
                <a:schemeClr val="tx2"/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en-US" dirty="0" smtClean="0">
              <a:solidFill>
                <a:schemeClr val="tx2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US" dirty="0" smtClean="0">
                <a:solidFill>
                  <a:schemeClr val="tx2"/>
                </a:solidFill>
                <a:effectLst/>
                <a:latin typeface="Times New Roman" pitchFamily="18" charset="0"/>
                <a:cs typeface="Times New Roman" pitchFamily="18" charset="0"/>
              </a:rPr>
              <a:t>b)Inverter Chain</a:t>
            </a:r>
          </a:p>
          <a:p>
            <a:endParaRPr lang="en-US" dirty="0"/>
          </a:p>
        </p:txBody>
      </p:sp>
      <p:grpSp>
        <p:nvGrpSpPr>
          <p:cNvPr id="69" name="Group 68"/>
          <p:cNvGrpSpPr/>
          <p:nvPr/>
        </p:nvGrpSpPr>
        <p:grpSpPr>
          <a:xfrm>
            <a:off x="838200" y="2530475"/>
            <a:ext cx="7543800" cy="746125"/>
            <a:chOff x="838200" y="2301875"/>
            <a:chExt cx="7543800" cy="746125"/>
          </a:xfrm>
        </p:grpSpPr>
        <p:grpSp>
          <p:nvGrpSpPr>
            <p:cNvPr id="6" name="Group 9"/>
            <p:cNvGrpSpPr>
              <a:grpSpLocks noChangeAspect="1"/>
            </p:cNvGrpSpPr>
            <p:nvPr/>
          </p:nvGrpSpPr>
          <p:grpSpPr bwMode="auto">
            <a:xfrm>
              <a:off x="838200" y="2301875"/>
              <a:ext cx="838200" cy="746125"/>
              <a:chOff x="2408" y="2759"/>
              <a:chExt cx="1319" cy="1174"/>
            </a:xfrm>
          </p:grpSpPr>
          <p:sp>
            <p:nvSpPr>
              <p:cNvPr id="7" name="AutoShape 15"/>
              <p:cNvSpPr>
                <a:spLocks noChangeAspect="1" noChangeArrowheads="1" noTextEdit="1"/>
              </p:cNvSpPr>
              <p:nvPr/>
            </p:nvSpPr>
            <p:spPr bwMode="auto">
              <a:xfrm>
                <a:off x="2408" y="2759"/>
                <a:ext cx="1319" cy="1174"/>
              </a:xfrm>
              <a:prstGeom prst="rect">
                <a:avLst/>
              </a:prstGeom>
              <a:noFill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" name="Rectangle 14"/>
              <p:cNvSpPr>
                <a:spLocks noChangeArrowheads="1"/>
              </p:cNvSpPr>
              <p:nvPr/>
            </p:nvSpPr>
            <p:spPr bwMode="auto">
              <a:xfrm>
                <a:off x="2470" y="2832"/>
                <a:ext cx="1172" cy="992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" name="AutoShape 13"/>
              <p:cNvSpPr>
                <a:spLocks noChangeArrowheads="1"/>
              </p:cNvSpPr>
              <p:nvPr/>
            </p:nvSpPr>
            <p:spPr bwMode="auto">
              <a:xfrm>
                <a:off x="2674" y="3001"/>
                <a:ext cx="143" cy="143"/>
              </a:xfrm>
              <a:prstGeom prst="flowChartConnector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" name="AutoShape 12"/>
              <p:cNvSpPr>
                <a:spLocks noChangeArrowheads="1"/>
              </p:cNvSpPr>
              <p:nvPr/>
            </p:nvSpPr>
            <p:spPr bwMode="auto">
              <a:xfrm>
                <a:off x="3280" y="3001"/>
                <a:ext cx="143" cy="143"/>
              </a:xfrm>
              <a:prstGeom prst="flowChartConnector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" name="AutoShape 11"/>
              <p:cNvSpPr>
                <a:spLocks noChangeArrowheads="1"/>
              </p:cNvSpPr>
              <p:nvPr/>
            </p:nvSpPr>
            <p:spPr bwMode="auto">
              <a:xfrm>
                <a:off x="2674" y="3462"/>
                <a:ext cx="143" cy="143"/>
              </a:xfrm>
              <a:prstGeom prst="flowChartConnector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" name="AutoShape 10"/>
              <p:cNvSpPr>
                <a:spLocks noChangeArrowheads="1"/>
              </p:cNvSpPr>
              <p:nvPr/>
            </p:nvSpPr>
            <p:spPr bwMode="auto">
              <a:xfrm>
                <a:off x="3257" y="3462"/>
                <a:ext cx="143" cy="143"/>
              </a:xfrm>
              <a:prstGeom prst="flowChartConnector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3" name="Group 17"/>
            <p:cNvGrpSpPr>
              <a:grpSpLocks noChangeAspect="1"/>
            </p:cNvGrpSpPr>
            <p:nvPr/>
          </p:nvGrpSpPr>
          <p:grpSpPr bwMode="auto">
            <a:xfrm>
              <a:off x="1676400" y="2301875"/>
              <a:ext cx="838200" cy="746125"/>
              <a:chOff x="2408" y="2759"/>
              <a:chExt cx="1319" cy="1174"/>
            </a:xfrm>
          </p:grpSpPr>
          <p:sp>
            <p:nvSpPr>
              <p:cNvPr id="14" name="AutoShape 23"/>
              <p:cNvSpPr>
                <a:spLocks noChangeAspect="1" noChangeArrowheads="1" noTextEdit="1"/>
              </p:cNvSpPr>
              <p:nvPr/>
            </p:nvSpPr>
            <p:spPr bwMode="auto">
              <a:xfrm>
                <a:off x="2408" y="2759"/>
                <a:ext cx="1319" cy="1174"/>
              </a:xfrm>
              <a:prstGeom prst="rect">
                <a:avLst/>
              </a:prstGeom>
              <a:noFill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" name="Rectangle 22"/>
              <p:cNvSpPr>
                <a:spLocks noChangeArrowheads="1"/>
              </p:cNvSpPr>
              <p:nvPr/>
            </p:nvSpPr>
            <p:spPr bwMode="auto">
              <a:xfrm>
                <a:off x="2470" y="2832"/>
                <a:ext cx="1172" cy="992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" name="AutoShape 21"/>
              <p:cNvSpPr>
                <a:spLocks noChangeArrowheads="1"/>
              </p:cNvSpPr>
              <p:nvPr/>
            </p:nvSpPr>
            <p:spPr bwMode="auto">
              <a:xfrm>
                <a:off x="2674" y="3001"/>
                <a:ext cx="143" cy="143"/>
              </a:xfrm>
              <a:prstGeom prst="flowChartConnector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" name="AutoShape 20"/>
              <p:cNvSpPr>
                <a:spLocks noChangeArrowheads="1"/>
              </p:cNvSpPr>
              <p:nvPr/>
            </p:nvSpPr>
            <p:spPr bwMode="auto">
              <a:xfrm>
                <a:off x="3280" y="3001"/>
                <a:ext cx="143" cy="143"/>
              </a:xfrm>
              <a:prstGeom prst="flowChartConnector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" name="AutoShape 19"/>
              <p:cNvSpPr>
                <a:spLocks noChangeArrowheads="1"/>
              </p:cNvSpPr>
              <p:nvPr/>
            </p:nvSpPr>
            <p:spPr bwMode="auto">
              <a:xfrm>
                <a:off x="2674" y="3462"/>
                <a:ext cx="143" cy="143"/>
              </a:xfrm>
              <a:prstGeom prst="flowChartConnector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" name="AutoShape 18"/>
              <p:cNvSpPr>
                <a:spLocks noChangeArrowheads="1"/>
              </p:cNvSpPr>
              <p:nvPr/>
            </p:nvSpPr>
            <p:spPr bwMode="auto">
              <a:xfrm>
                <a:off x="3257" y="3462"/>
                <a:ext cx="143" cy="143"/>
              </a:xfrm>
              <a:prstGeom prst="flowChartConnector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0" name="Group 25"/>
            <p:cNvGrpSpPr>
              <a:grpSpLocks noChangeAspect="1"/>
            </p:cNvGrpSpPr>
            <p:nvPr/>
          </p:nvGrpSpPr>
          <p:grpSpPr bwMode="auto">
            <a:xfrm>
              <a:off x="2514600" y="2301875"/>
              <a:ext cx="838200" cy="746125"/>
              <a:chOff x="2408" y="2759"/>
              <a:chExt cx="1319" cy="1174"/>
            </a:xfrm>
          </p:grpSpPr>
          <p:sp>
            <p:nvSpPr>
              <p:cNvPr id="21" name="AutoShape 31"/>
              <p:cNvSpPr>
                <a:spLocks noChangeAspect="1" noChangeArrowheads="1" noTextEdit="1"/>
              </p:cNvSpPr>
              <p:nvPr/>
            </p:nvSpPr>
            <p:spPr bwMode="auto">
              <a:xfrm>
                <a:off x="2408" y="2759"/>
                <a:ext cx="1319" cy="1174"/>
              </a:xfrm>
              <a:prstGeom prst="rect">
                <a:avLst/>
              </a:prstGeom>
              <a:noFill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" name="Rectangle 30"/>
              <p:cNvSpPr>
                <a:spLocks noChangeArrowheads="1"/>
              </p:cNvSpPr>
              <p:nvPr/>
            </p:nvSpPr>
            <p:spPr bwMode="auto">
              <a:xfrm>
                <a:off x="2470" y="2832"/>
                <a:ext cx="1172" cy="992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" name="AutoShape 29"/>
              <p:cNvSpPr>
                <a:spLocks noChangeArrowheads="1"/>
              </p:cNvSpPr>
              <p:nvPr/>
            </p:nvSpPr>
            <p:spPr bwMode="auto">
              <a:xfrm>
                <a:off x="2674" y="3001"/>
                <a:ext cx="143" cy="143"/>
              </a:xfrm>
              <a:prstGeom prst="flowChartConnector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" name="AutoShape 28"/>
              <p:cNvSpPr>
                <a:spLocks noChangeArrowheads="1"/>
              </p:cNvSpPr>
              <p:nvPr/>
            </p:nvSpPr>
            <p:spPr bwMode="auto">
              <a:xfrm>
                <a:off x="3280" y="3001"/>
                <a:ext cx="143" cy="143"/>
              </a:xfrm>
              <a:prstGeom prst="flowChartConnector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" name="AutoShape 27"/>
              <p:cNvSpPr>
                <a:spLocks noChangeArrowheads="1"/>
              </p:cNvSpPr>
              <p:nvPr/>
            </p:nvSpPr>
            <p:spPr bwMode="auto">
              <a:xfrm>
                <a:off x="2674" y="3462"/>
                <a:ext cx="143" cy="143"/>
              </a:xfrm>
              <a:prstGeom prst="flowChartConnector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" name="AutoShape 26"/>
              <p:cNvSpPr>
                <a:spLocks noChangeArrowheads="1"/>
              </p:cNvSpPr>
              <p:nvPr/>
            </p:nvSpPr>
            <p:spPr bwMode="auto">
              <a:xfrm>
                <a:off x="3257" y="3462"/>
                <a:ext cx="143" cy="143"/>
              </a:xfrm>
              <a:prstGeom prst="flowChartConnector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7" name="Group 25"/>
            <p:cNvGrpSpPr>
              <a:grpSpLocks noChangeAspect="1"/>
            </p:cNvGrpSpPr>
            <p:nvPr/>
          </p:nvGrpSpPr>
          <p:grpSpPr bwMode="auto">
            <a:xfrm>
              <a:off x="3352800" y="2301875"/>
              <a:ext cx="838200" cy="746125"/>
              <a:chOff x="2408" y="2759"/>
              <a:chExt cx="1319" cy="1174"/>
            </a:xfrm>
          </p:grpSpPr>
          <p:sp>
            <p:nvSpPr>
              <p:cNvPr id="28" name="AutoShape 31"/>
              <p:cNvSpPr>
                <a:spLocks noChangeAspect="1" noChangeArrowheads="1" noTextEdit="1"/>
              </p:cNvSpPr>
              <p:nvPr/>
            </p:nvSpPr>
            <p:spPr bwMode="auto">
              <a:xfrm>
                <a:off x="2408" y="2759"/>
                <a:ext cx="1319" cy="1174"/>
              </a:xfrm>
              <a:prstGeom prst="rect">
                <a:avLst/>
              </a:prstGeom>
              <a:noFill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" name="Rectangle 30"/>
              <p:cNvSpPr>
                <a:spLocks noChangeArrowheads="1"/>
              </p:cNvSpPr>
              <p:nvPr/>
            </p:nvSpPr>
            <p:spPr bwMode="auto">
              <a:xfrm>
                <a:off x="2470" y="2832"/>
                <a:ext cx="1172" cy="992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" name="AutoShape 29"/>
              <p:cNvSpPr>
                <a:spLocks noChangeArrowheads="1"/>
              </p:cNvSpPr>
              <p:nvPr/>
            </p:nvSpPr>
            <p:spPr bwMode="auto">
              <a:xfrm>
                <a:off x="2674" y="3001"/>
                <a:ext cx="143" cy="143"/>
              </a:xfrm>
              <a:prstGeom prst="flowChartConnector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" name="AutoShape 28"/>
              <p:cNvSpPr>
                <a:spLocks noChangeArrowheads="1"/>
              </p:cNvSpPr>
              <p:nvPr/>
            </p:nvSpPr>
            <p:spPr bwMode="auto">
              <a:xfrm>
                <a:off x="3280" y="3001"/>
                <a:ext cx="143" cy="143"/>
              </a:xfrm>
              <a:prstGeom prst="flowChartConnector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" name="AutoShape 27"/>
              <p:cNvSpPr>
                <a:spLocks noChangeArrowheads="1"/>
              </p:cNvSpPr>
              <p:nvPr/>
            </p:nvSpPr>
            <p:spPr bwMode="auto">
              <a:xfrm>
                <a:off x="2674" y="3462"/>
                <a:ext cx="143" cy="143"/>
              </a:xfrm>
              <a:prstGeom prst="flowChartConnector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" name="AutoShape 26"/>
              <p:cNvSpPr>
                <a:spLocks noChangeArrowheads="1"/>
              </p:cNvSpPr>
              <p:nvPr/>
            </p:nvSpPr>
            <p:spPr bwMode="auto">
              <a:xfrm>
                <a:off x="3257" y="3462"/>
                <a:ext cx="143" cy="143"/>
              </a:xfrm>
              <a:prstGeom prst="flowChartConnector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34" name="Group 25"/>
            <p:cNvGrpSpPr>
              <a:grpSpLocks noChangeAspect="1"/>
            </p:cNvGrpSpPr>
            <p:nvPr/>
          </p:nvGrpSpPr>
          <p:grpSpPr bwMode="auto">
            <a:xfrm>
              <a:off x="4191000" y="2301875"/>
              <a:ext cx="838200" cy="746125"/>
              <a:chOff x="2408" y="2759"/>
              <a:chExt cx="1319" cy="1174"/>
            </a:xfrm>
          </p:grpSpPr>
          <p:sp>
            <p:nvSpPr>
              <p:cNvPr id="35" name="AutoShape 31"/>
              <p:cNvSpPr>
                <a:spLocks noChangeAspect="1" noChangeArrowheads="1" noTextEdit="1"/>
              </p:cNvSpPr>
              <p:nvPr/>
            </p:nvSpPr>
            <p:spPr bwMode="auto">
              <a:xfrm>
                <a:off x="2408" y="2759"/>
                <a:ext cx="1319" cy="1174"/>
              </a:xfrm>
              <a:prstGeom prst="rect">
                <a:avLst/>
              </a:prstGeom>
              <a:noFill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" name="Rectangle 30"/>
              <p:cNvSpPr>
                <a:spLocks noChangeArrowheads="1"/>
              </p:cNvSpPr>
              <p:nvPr/>
            </p:nvSpPr>
            <p:spPr bwMode="auto">
              <a:xfrm>
                <a:off x="2470" y="2832"/>
                <a:ext cx="1172" cy="992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" name="AutoShape 29"/>
              <p:cNvSpPr>
                <a:spLocks noChangeArrowheads="1"/>
              </p:cNvSpPr>
              <p:nvPr/>
            </p:nvSpPr>
            <p:spPr bwMode="auto">
              <a:xfrm>
                <a:off x="2674" y="3001"/>
                <a:ext cx="143" cy="143"/>
              </a:xfrm>
              <a:prstGeom prst="flowChartConnector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" name="AutoShape 28"/>
              <p:cNvSpPr>
                <a:spLocks noChangeArrowheads="1"/>
              </p:cNvSpPr>
              <p:nvPr/>
            </p:nvSpPr>
            <p:spPr bwMode="auto">
              <a:xfrm>
                <a:off x="3280" y="3001"/>
                <a:ext cx="143" cy="143"/>
              </a:xfrm>
              <a:prstGeom prst="flowChartConnector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" name="AutoShape 27"/>
              <p:cNvSpPr>
                <a:spLocks noChangeArrowheads="1"/>
              </p:cNvSpPr>
              <p:nvPr/>
            </p:nvSpPr>
            <p:spPr bwMode="auto">
              <a:xfrm>
                <a:off x="2674" y="3462"/>
                <a:ext cx="143" cy="143"/>
              </a:xfrm>
              <a:prstGeom prst="flowChartConnector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" name="AutoShape 26"/>
              <p:cNvSpPr>
                <a:spLocks noChangeArrowheads="1"/>
              </p:cNvSpPr>
              <p:nvPr/>
            </p:nvSpPr>
            <p:spPr bwMode="auto">
              <a:xfrm>
                <a:off x="3257" y="3462"/>
                <a:ext cx="143" cy="143"/>
              </a:xfrm>
              <a:prstGeom prst="flowChartConnector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41" name="Group 25"/>
            <p:cNvGrpSpPr>
              <a:grpSpLocks noChangeAspect="1"/>
            </p:cNvGrpSpPr>
            <p:nvPr/>
          </p:nvGrpSpPr>
          <p:grpSpPr bwMode="auto">
            <a:xfrm>
              <a:off x="5029200" y="2301875"/>
              <a:ext cx="838200" cy="746125"/>
              <a:chOff x="2408" y="2759"/>
              <a:chExt cx="1319" cy="1174"/>
            </a:xfrm>
          </p:grpSpPr>
          <p:sp>
            <p:nvSpPr>
              <p:cNvPr id="42" name="AutoShape 31"/>
              <p:cNvSpPr>
                <a:spLocks noChangeAspect="1" noChangeArrowheads="1" noTextEdit="1"/>
              </p:cNvSpPr>
              <p:nvPr/>
            </p:nvSpPr>
            <p:spPr bwMode="auto">
              <a:xfrm>
                <a:off x="2408" y="2759"/>
                <a:ext cx="1319" cy="1174"/>
              </a:xfrm>
              <a:prstGeom prst="rect">
                <a:avLst/>
              </a:prstGeom>
              <a:noFill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" name="Rectangle 30"/>
              <p:cNvSpPr>
                <a:spLocks noChangeArrowheads="1"/>
              </p:cNvSpPr>
              <p:nvPr/>
            </p:nvSpPr>
            <p:spPr bwMode="auto">
              <a:xfrm>
                <a:off x="2470" y="2832"/>
                <a:ext cx="1172" cy="992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" name="AutoShape 29"/>
              <p:cNvSpPr>
                <a:spLocks noChangeArrowheads="1"/>
              </p:cNvSpPr>
              <p:nvPr/>
            </p:nvSpPr>
            <p:spPr bwMode="auto">
              <a:xfrm>
                <a:off x="2674" y="3001"/>
                <a:ext cx="143" cy="143"/>
              </a:xfrm>
              <a:prstGeom prst="flowChartConnector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" name="AutoShape 28"/>
              <p:cNvSpPr>
                <a:spLocks noChangeArrowheads="1"/>
              </p:cNvSpPr>
              <p:nvPr/>
            </p:nvSpPr>
            <p:spPr bwMode="auto">
              <a:xfrm>
                <a:off x="3280" y="3001"/>
                <a:ext cx="143" cy="143"/>
              </a:xfrm>
              <a:prstGeom prst="flowChartConnector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" name="AutoShape 27"/>
              <p:cNvSpPr>
                <a:spLocks noChangeArrowheads="1"/>
              </p:cNvSpPr>
              <p:nvPr/>
            </p:nvSpPr>
            <p:spPr bwMode="auto">
              <a:xfrm>
                <a:off x="2674" y="3462"/>
                <a:ext cx="143" cy="143"/>
              </a:xfrm>
              <a:prstGeom prst="flowChartConnector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" name="AutoShape 26"/>
              <p:cNvSpPr>
                <a:spLocks noChangeArrowheads="1"/>
              </p:cNvSpPr>
              <p:nvPr/>
            </p:nvSpPr>
            <p:spPr bwMode="auto">
              <a:xfrm>
                <a:off x="3257" y="3462"/>
                <a:ext cx="143" cy="143"/>
              </a:xfrm>
              <a:prstGeom prst="flowChartConnector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48" name="Group 25"/>
            <p:cNvGrpSpPr>
              <a:grpSpLocks noChangeAspect="1"/>
            </p:cNvGrpSpPr>
            <p:nvPr/>
          </p:nvGrpSpPr>
          <p:grpSpPr bwMode="auto">
            <a:xfrm>
              <a:off x="5867400" y="2301875"/>
              <a:ext cx="838200" cy="746125"/>
              <a:chOff x="2408" y="2759"/>
              <a:chExt cx="1319" cy="1174"/>
            </a:xfrm>
          </p:grpSpPr>
          <p:sp>
            <p:nvSpPr>
              <p:cNvPr id="49" name="AutoShape 31"/>
              <p:cNvSpPr>
                <a:spLocks noChangeAspect="1" noChangeArrowheads="1" noTextEdit="1"/>
              </p:cNvSpPr>
              <p:nvPr/>
            </p:nvSpPr>
            <p:spPr bwMode="auto">
              <a:xfrm>
                <a:off x="2408" y="2759"/>
                <a:ext cx="1319" cy="1174"/>
              </a:xfrm>
              <a:prstGeom prst="rect">
                <a:avLst/>
              </a:prstGeom>
              <a:noFill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" name="Rectangle 30"/>
              <p:cNvSpPr>
                <a:spLocks noChangeArrowheads="1"/>
              </p:cNvSpPr>
              <p:nvPr/>
            </p:nvSpPr>
            <p:spPr bwMode="auto">
              <a:xfrm>
                <a:off x="2470" y="2832"/>
                <a:ext cx="1172" cy="992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" name="AutoShape 29"/>
              <p:cNvSpPr>
                <a:spLocks noChangeArrowheads="1"/>
              </p:cNvSpPr>
              <p:nvPr/>
            </p:nvSpPr>
            <p:spPr bwMode="auto">
              <a:xfrm>
                <a:off x="2674" y="3001"/>
                <a:ext cx="143" cy="143"/>
              </a:xfrm>
              <a:prstGeom prst="flowChartConnector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" name="AutoShape 28"/>
              <p:cNvSpPr>
                <a:spLocks noChangeArrowheads="1"/>
              </p:cNvSpPr>
              <p:nvPr/>
            </p:nvSpPr>
            <p:spPr bwMode="auto">
              <a:xfrm>
                <a:off x="3280" y="3001"/>
                <a:ext cx="143" cy="143"/>
              </a:xfrm>
              <a:prstGeom prst="flowChartConnector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" name="AutoShape 27"/>
              <p:cNvSpPr>
                <a:spLocks noChangeArrowheads="1"/>
              </p:cNvSpPr>
              <p:nvPr/>
            </p:nvSpPr>
            <p:spPr bwMode="auto">
              <a:xfrm>
                <a:off x="2674" y="3462"/>
                <a:ext cx="143" cy="143"/>
              </a:xfrm>
              <a:prstGeom prst="flowChartConnector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" name="AutoShape 26"/>
              <p:cNvSpPr>
                <a:spLocks noChangeArrowheads="1"/>
              </p:cNvSpPr>
              <p:nvPr/>
            </p:nvSpPr>
            <p:spPr bwMode="auto">
              <a:xfrm>
                <a:off x="3257" y="3462"/>
                <a:ext cx="143" cy="143"/>
              </a:xfrm>
              <a:prstGeom prst="flowChartConnector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55" name="Group 25"/>
            <p:cNvGrpSpPr>
              <a:grpSpLocks noChangeAspect="1"/>
            </p:cNvGrpSpPr>
            <p:nvPr/>
          </p:nvGrpSpPr>
          <p:grpSpPr bwMode="auto">
            <a:xfrm>
              <a:off x="6705600" y="2301875"/>
              <a:ext cx="838200" cy="746125"/>
              <a:chOff x="2408" y="2759"/>
              <a:chExt cx="1319" cy="1174"/>
            </a:xfrm>
          </p:grpSpPr>
          <p:sp>
            <p:nvSpPr>
              <p:cNvPr id="56" name="AutoShape 31"/>
              <p:cNvSpPr>
                <a:spLocks noChangeAspect="1" noChangeArrowheads="1" noTextEdit="1"/>
              </p:cNvSpPr>
              <p:nvPr/>
            </p:nvSpPr>
            <p:spPr bwMode="auto">
              <a:xfrm>
                <a:off x="2408" y="2759"/>
                <a:ext cx="1319" cy="1174"/>
              </a:xfrm>
              <a:prstGeom prst="rect">
                <a:avLst/>
              </a:prstGeom>
              <a:noFill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" name="Rectangle 30"/>
              <p:cNvSpPr>
                <a:spLocks noChangeArrowheads="1"/>
              </p:cNvSpPr>
              <p:nvPr/>
            </p:nvSpPr>
            <p:spPr bwMode="auto">
              <a:xfrm>
                <a:off x="2470" y="2832"/>
                <a:ext cx="1172" cy="992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" name="AutoShape 29"/>
              <p:cNvSpPr>
                <a:spLocks noChangeArrowheads="1"/>
              </p:cNvSpPr>
              <p:nvPr/>
            </p:nvSpPr>
            <p:spPr bwMode="auto">
              <a:xfrm>
                <a:off x="2674" y="3001"/>
                <a:ext cx="143" cy="143"/>
              </a:xfrm>
              <a:prstGeom prst="flowChartConnector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" name="AutoShape 28"/>
              <p:cNvSpPr>
                <a:spLocks noChangeArrowheads="1"/>
              </p:cNvSpPr>
              <p:nvPr/>
            </p:nvSpPr>
            <p:spPr bwMode="auto">
              <a:xfrm>
                <a:off x="3280" y="3001"/>
                <a:ext cx="143" cy="143"/>
              </a:xfrm>
              <a:prstGeom prst="flowChartConnector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" name="AutoShape 27"/>
              <p:cNvSpPr>
                <a:spLocks noChangeArrowheads="1"/>
              </p:cNvSpPr>
              <p:nvPr/>
            </p:nvSpPr>
            <p:spPr bwMode="auto">
              <a:xfrm>
                <a:off x="2674" y="3462"/>
                <a:ext cx="143" cy="143"/>
              </a:xfrm>
              <a:prstGeom prst="flowChartConnector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" name="AutoShape 26"/>
              <p:cNvSpPr>
                <a:spLocks noChangeArrowheads="1"/>
              </p:cNvSpPr>
              <p:nvPr/>
            </p:nvSpPr>
            <p:spPr bwMode="auto">
              <a:xfrm>
                <a:off x="3257" y="3462"/>
                <a:ext cx="143" cy="143"/>
              </a:xfrm>
              <a:prstGeom prst="flowChartConnector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62" name="Group 25"/>
            <p:cNvGrpSpPr>
              <a:grpSpLocks noChangeAspect="1"/>
            </p:cNvGrpSpPr>
            <p:nvPr/>
          </p:nvGrpSpPr>
          <p:grpSpPr bwMode="auto">
            <a:xfrm>
              <a:off x="7543800" y="2301875"/>
              <a:ext cx="838200" cy="746125"/>
              <a:chOff x="2408" y="2759"/>
              <a:chExt cx="1319" cy="1174"/>
            </a:xfrm>
          </p:grpSpPr>
          <p:sp>
            <p:nvSpPr>
              <p:cNvPr id="63" name="AutoShape 31"/>
              <p:cNvSpPr>
                <a:spLocks noChangeAspect="1" noChangeArrowheads="1" noTextEdit="1"/>
              </p:cNvSpPr>
              <p:nvPr/>
            </p:nvSpPr>
            <p:spPr bwMode="auto">
              <a:xfrm>
                <a:off x="2408" y="2759"/>
                <a:ext cx="1319" cy="1174"/>
              </a:xfrm>
              <a:prstGeom prst="rect">
                <a:avLst/>
              </a:prstGeom>
              <a:noFill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" name="Rectangle 30"/>
              <p:cNvSpPr>
                <a:spLocks noChangeArrowheads="1"/>
              </p:cNvSpPr>
              <p:nvPr/>
            </p:nvSpPr>
            <p:spPr bwMode="auto">
              <a:xfrm>
                <a:off x="2470" y="2832"/>
                <a:ext cx="1172" cy="992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" name="AutoShape 29"/>
              <p:cNvSpPr>
                <a:spLocks noChangeArrowheads="1"/>
              </p:cNvSpPr>
              <p:nvPr/>
            </p:nvSpPr>
            <p:spPr bwMode="auto">
              <a:xfrm>
                <a:off x="2674" y="3001"/>
                <a:ext cx="143" cy="143"/>
              </a:xfrm>
              <a:prstGeom prst="flowChartConnector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" name="AutoShape 28"/>
              <p:cNvSpPr>
                <a:spLocks noChangeArrowheads="1"/>
              </p:cNvSpPr>
              <p:nvPr/>
            </p:nvSpPr>
            <p:spPr bwMode="auto">
              <a:xfrm>
                <a:off x="3280" y="3001"/>
                <a:ext cx="143" cy="143"/>
              </a:xfrm>
              <a:prstGeom prst="flowChartConnector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" name="AutoShape 27"/>
              <p:cNvSpPr>
                <a:spLocks noChangeArrowheads="1"/>
              </p:cNvSpPr>
              <p:nvPr/>
            </p:nvSpPr>
            <p:spPr bwMode="auto">
              <a:xfrm>
                <a:off x="2674" y="3462"/>
                <a:ext cx="143" cy="143"/>
              </a:xfrm>
              <a:prstGeom prst="flowChartConnector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" name="AutoShape 26"/>
              <p:cNvSpPr>
                <a:spLocks noChangeArrowheads="1"/>
              </p:cNvSpPr>
              <p:nvPr/>
            </p:nvSpPr>
            <p:spPr bwMode="auto">
              <a:xfrm>
                <a:off x="3257" y="3462"/>
                <a:ext cx="143" cy="143"/>
              </a:xfrm>
              <a:prstGeom prst="flowChartConnector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70" name="Group 69"/>
          <p:cNvGrpSpPr/>
          <p:nvPr/>
        </p:nvGrpSpPr>
        <p:grpSpPr>
          <a:xfrm>
            <a:off x="914400" y="4267200"/>
            <a:ext cx="6781800" cy="838200"/>
            <a:chOff x="914400" y="4267200"/>
            <a:chExt cx="6781800" cy="838200"/>
          </a:xfrm>
        </p:grpSpPr>
        <p:grpSp>
          <p:nvGrpSpPr>
            <p:cNvPr id="71" name="Group 33"/>
            <p:cNvGrpSpPr>
              <a:grpSpLocks noChangeAspect="1"/>
            </p:cNvGrpSpPr>
            <p:nvPr/>
          </p:nvGrpSpPr>
          <p:grpSpPr bwMode="auto">
            <a:xfrm>
              <a:off x="914400" y="4267200"/>
              <a:ext cx="1720850" cy="838200"/>
              <a:chOff x="2299" y="2057"/>
              <a:chExt cx="2711" cy="1319"/>
            </a:xfrm>
          </p:grpSpPr>
          <p:sp>
            <p:nvSpPr>
              <p:cNvPr id="108" name="AutoShape 44"/>
              <p:cNvSpPr>
                <a:spLocks noChangeAspect="1" noChangeArrowheads="1" noTextEdit="1"/>
              </p:cNvSpPr>
              <p:nvPr/>
            </p:nvSpPr>
            <p:spPr bwMode="auto">
              <a:xfrm>
                <a:off x="2299" y="2057"/>
                <a:ext cx="2711" cy="1319"/>
              </a:xfrm>
              <a:prstGeom prst="rect">
                <a:avLst/>
              </a:prstGeom>
              <a:noFill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9" name="Rectangle 43"/>
              <p:cNvSpPr>
                <a:spLocks noChangeArrowheads="1"/>
              </p:cNvSpPr>
              <p:nvPr/>
            </p:nvSpPr>
            <p:spPr bwMode="auto">
              <a:xfrm>
                <a:off x="2384" y="2202"/>
                <a:ext cx="1247" cy="1102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0" name="Oval 42"/>
              <p:cNvSpPr>
                <a:spLocks noChangeArrowheads="1"/>
              </p:cNvSpPr>
              <p:nvPr/>
            </p:nvSpPr>
            <p:spPr bwMode="auto">
              <a:xfrm>
                <a:off x="2905" y="2336"/>
                <a:ext cx="143" cy="143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1" name="AutoShape 41"/>
              <p:cNvSpPr>
                <a:spLocks noChangeArrowheads="1"/>
              </p:cNvSpPr>
              <p:nvPr/>
            </p:nvSpPr>
            <p:spPr bwMode="auto">
              <a:xfrm>
                <a:off x="2924" y="2962"/>
                <a:ext cx="143" cy="143"/>
              </a:xfrm>
              <a:prstGeom prst="flowChartConnector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2" name="AutoShape 40"/>
              <p:cNvSpPr>
                <a:spLocks noChangeArrowheads="1"/>
              </p:cNvSpPr>
              <p:nvPr/>
            </p:nvSpPr>
            <p:spPr bwMode="auto">
              <a:xfrm>
                <a:off x="2516" y="2638"/>
                <a:ext cx="143" cy="143"/>
              </a:xfrm>
              <a:prstGeom prst="flowChartConnector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3" name="AutoShape 39"/>
              <p:cNvSpPr>
                <a:spLocks noChangeArrowheads="1"/>
              </p:cNvSpPr>
              <p:nvPr/>
            </p:nvSpPr>
            <p:spPr bwMode="auto">
              <a:xfrm>
                <a:off x="3308" y="2626"/>
                <a:ext cx="143" cy="143"/>
              </a:xfrm>
              <a:prstGeom prst="flowChartConnector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" name="Rectangle 38"/>
              <p:cNvSpPr>
                <a:spLocks noChangeArrowheads="1"/>
              </p:cNvSpPr>
              <p:nvPr/>
            </p:nvSpPr>
            <p:spPr bwMode="auto">
              <a:xfrm>
                <a:off x="3699" y="2202"/>
                <a:ext cx="1247" cy="1102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" name="AutoShape 37"/>
              <p:cNvSpPr>
                <a:spLocks noChangeArrowheads="1"/>
              </p:cNvSpPr>
              <p:nvPr/>
            </p:nvSpPr>
            <p:spPr bwMode="auto">
              <a:xfrm>
                <a:off x="4225" y="2336"/>
                <a:ext cx="143" cy="143"/>
              </a:xfrm>
              <a:prstGeom prst="flowChartConnector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" name="AutoShape 36"/>
              <p:cNvSpPr>
                <a:spLocks noChangeArrowheads="1"/>
              </p:cNvSpPr>
              <p:nvPr/>
            </p:nvSpPr>
            <p:spPr bwMode="auto">
              <a:xfrm>
                <a:off x="4225" y="3021"/>
                <a:ext cx="143" cy="143"/>
              </a:xfrm>
              <a:prstGeom prst="flowChartConnector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" name="Oval 35"/>
              <p:cNvSpPr>
                <a:spLocks noChangeArrowheads="1"/>
              </p:cNvSpPr>
              <p:nvPr/>
            </p:nvSpPr>
            <p:spPr bwMode="auto">
              <a:xfrm>
                <a:off x="3774" y="2626"/>
                <a:ext cx="143" cy="143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" name="Oval 34"/>
              <p:cNvSpPr>
                <a:spLocks noChangeArrowheads="1"/>
              </p:cNvSpPr>
              <p:nvPr/>
            </p:nvSpPr>
            <p:spPr bwMode="auto">
              <a:xfrm>
                <a:off x="4695" y="2626"/>
                <a:ext cx="143" cy="143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72" name="Group 33"/>
            <p:cNvGrpSpPr>
              <a:grpSpLocks noChangeAspect="1"/>
            </p:cNvGrpSpPr>
            <p:nvPr/>
          </p:nvGrpSpPr>
          <p:grpSpPr bwMode="auto">
            <a:xfrm>
              <a:off x="2590800" y="4267200"/>
              <a:ext cx="1720850" cy="838200"/>
              <a:chOff x="2299" y="2057"/>
              <a:chExt cx="2711" cy="1319"/>
            </a:xfrm>
          </p:grpSpPr>
          <p:sp>
            <p:nvSpPr>
              <p:cNvPr id="97" name="AutoShape 44"/>
              <p:cNvSpPr>
                <a:spLocks noChangeAspect="1" noChangeArrowheads="1" noTextEdit="1"/>
              </p:cNvSpPr>
              <p:nvPr/>
            </p:nvSpPr>
            <p:spPr bwMode="auto">
              <a:xfrm>
                <a:off x="2299" y="2057"/>
                <a:ext cx="2711" cy="1319"/>
              </a:xfrm>
              <a:prstGeom prst="rect">
                <a:avLst/>
              </a:prstGeom>
              <a:noFill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8" name="Rectangle 43"/>
              <p:cNvSpPr>
                <a:spLocks noChangeArrowheads="1"/>
              </p:cNvSpPr>
              <p:nvPr/>
            </p:nvSpPr>
            <p:spPr bwMode="auto">
              <a:xfrm>
                <a:off x="2384" y="2202"/>
                <a:ext cx="1247" cy="1102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9" name="Oval 42"/>
              <p:cNvSpPr>
                <a:spLocks noChangeArrowheads="1"/>
              </p:cNvSpPr>
              <p:nvPr/>
            </p:nvSpPr>
            <p:spPr bwMode="auto">
              <a:xfrm>
                <a:off x="2905" y="2336"/>
                <a:ext cx="143" cy="143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0" name="AutoShape 41"/>
              <p:cNvSpPr>
                <a:spLocks noChangeArrowheads="1"/>
              </p:cNvSpPr>
              <p:nvPr/>
            </p:nvSpPr>
            <p:spPr bwMode="auto">
              <a:xfrm>
                <a:off x="2924" y="2962"/>
                <a:ext cx="143" cy="143"/>
              </a:xfrm>
              <a:prstGeom prst="flowChartConnector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" name="AutoShape 40"/>
              <p:cNvSpPr>
                <a:spLocks noChangeArrowheads="1"/>
              </p:cNvSpPr>
              <p:nvPr/>
            </p:nvSpPr>
            <p:spPr bwMode="auto">
              <a:xfrm>
                <a:off x="2516" y="2638"/>
                <a:ext cx="143" cy="143"/>
              </a:xfrm>
              <a:prstGeom prst="flowChartConnector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" name="AutoShape 39"/>
              <p:cNvSpPr>
                <a:spLocks noChangeArrowheads="1"/>
              </p:cNvSpPr>
              <p:nvPr/>
            </p:nvSpPr>
            <p:spPr bwMode="auto">
              <a:xfrm>
                <a:off x="3308" y="2626"/>
                <a:ext cx="143" cy="143"/>
              </a:xfrm>
              <a:prstGeom prst="flowChartConnector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" name="Rectangle 38"/>
              <p:cNvSpPr>
                <a:spLocks noChangeArrowheads="1"/>
              </p:cNvSpPr>
              <p:nvPr/>
            </p:nvSpPr>
            <p:spPr bwMode="auto">
              <a:xfrm>
                <a:off x="3699" y="2202"/>
                <a:ext cx="1247" cy="1102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" name="AutoShape 37"/>
              <p:cNvSpPr>
                <a:spLocks noChangeArrowheads="1"/>
              </p:cNvSpPr>
              <p:nvPr/>
            </p:nvSpPr>
            <p:spPr bwMode="auto">
              <a:xfrm>
                <a:off x="4225" y="2336"/>
                <a:ext cx="143" cy="143"/>
              </a:xfrm>
              <a:prstGeom prst="flowChartConnector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" name="AutoShape 36"/>
              <p:cNvSpPr>
                <a:spLocks noChangeArrowheads="1"/>
              </p:cNvSpPr>
              <p:nvPr/>
            </p:nvSpPr>
            <p:spPr bwMode="auto">
              <a:xfrm>
                <a:off x="4225" y="3021"/>
                <a:ext cx="143" cy="143"/>
              </a:xfrm>
              <a:prstGeom prst="flowChartConnector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6" name="Oval 35"/>
              <p:cNvSpPr>
                <a:spLocks noChangeArrowheads="1"/>
              </p:cNvSpPr>
              <p:nvPr/>
            </p:nvSpPr>
            <p:spPr bwMode="auto">
              <a:xfrm>
                <a:off x="3774" y="2626"/>
                <a:ext cx="143" cy="143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" name="Oval 34"/>
              <p:cNvSpPr>
                <a:spLocks noChangeArrowheads="1"/>
              </p:cNvSpPr>
              <p:nvPr/>
            </p:nvSpPr>
            <p:spPr bwMode="auto">
              <a:xfrm>
                <a:off x="4695" y="2626"/>
                <a:ext cx="143" cy="143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73" name="Group 33"/>
            <p:cNvGrpSpPr>
              <a:grpSpLocks noChangeAspect="1"/>
            </p:cNvGrpSpPr>
            <p:nvPr/>
          </p:nvGrpSpPr>
          <p:grpSpPr bwMode="auto">
            <a:xfrm>
              <a:off x="4298950" y="4267200"/>
              <a:ext cx="1720850" cy="838200"/>
              <a:chOff x="2299" y="2057"/>
              <a:chExt cx="2711" cy="1319"/>
            </a:xfrm>
          </p:grpSpPr>
          <p:sp>
            <p:nvSpPr>
              <p:cNvPr id="86" name="AutoShape 44"/>
              <p:cNvSpPr>
                <a:spLocks noChangeAspect="1" noChangeArrowheads="1" noTextEdit="1"/>
              </p:cNvSpPr>
              <p:nvPr/>
            </p:nvSpPr>
            <p:spPr bwMode="auto">
              <a:xfrm>
                <a:off x="2299" y="2057"/>
                <a:ext cx="2711" cy="1319"/>
              </a:xfrm>
              <a:prstGeom prst="rect">
                <a:avLst/>
              </a:prstGeom>
              <a:noFill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" name="Rectangle 43"/>
              <p:cNvSpPr>
                <a:spLocks noChangeArrowheads="1"/>
              </p:cNvSpPr>
              <p:nvPr/>
            </p:nvSpPr>
            <p:spPr bwMode="auto">
              <a:xfrm>
                <a:off x="2384" y="2202"/>
                <a:ext cx="1247" cy="1102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" name="Oval 42"/>
              <p:cNvSpPr>
                <a:spLocks noChangeArrowheads="1"/>
              </p:cNvSpPr>
              <p:nvPr/>
            </p:nvSpPr>
            <p:spPr bwMode="auto">
              <a:xfrm>
                <a:off x="2905" y="2336"/>
                <a:ext cx="143" cy="143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" name="AutoShape 41"/>
              <p:cNvSpPr>
                <a:spLocks noChangeArrowheads="1"/>
              </p:cNvSpPr>
              <p:nvPr/>
            </p:nvSpPr>
            <p:spPr bwMode="auto">
              <a:xfrm>
                <a:off x="2924" y="2962"/>
                <a:ext cx="143" cy="143"/>
              </a:xfrm>
              <a:prstGeom prst="flowChartConnector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" name="AutoShape 40"/>
              <p:cNvSpPr>
                <a:spLocks noChangeArrowheads="1"/>
              </p:cNvSpPr>
              <p:nvPr/>
            </p:nvSpPr>
            <p:spPr bwMode="auto">
              <a:xfrm>
                <a:off x="2516" y="2638"/>
                <a:ext cx="143" cy="143"/>
              </a:xfrm>
              <a:prstGeom prst="flowChartConnector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" name="AutoShape 39"/>
              <p:cNvSpPr>
                <a:spLocks noChangeArrowheads="1"/>
              </p:cNvSpPr>
              <p:nvPr/>
            </p:nvSpPr>
            <p:spPr bwMode="auto">
              <a:xfrm>
                <a:off x="3308" y="2626"/>
                <a:ext cx="143" cy="143"/>
              </a:xfrm>
              <a:prstGeom prst="flowChartConnector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" name="Rectangle 38"/>
              <p:cNvSpPr>
                <a:spLocks noChangeArrowheads="1"/>
              </p:cNvSpPr>
              <p:nvPr/>
            </p:nvSpPr>
            <p:spPr bwMode="auto">
              <a:xfrm>
                <a:off x="3699" y="2202"/>
                <a:ext cx="1247" cy="1102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" name="AutoShape 37"/>
              <p:cNvSpPr>
                <a:spLocks noChangeArrowheads="1"/>
              </p:cNvSpPr>
              <p:nvPr/>
            </p:nvSpPr>
            <p:spPr bwMode="auto">
              <a:xfrm>
                <a:off x="4225" y="2336"/>
                <a:ext cx="143" cy="143"/>
              </a:xfrm>
              <a:prstGeom prst="flowChartConnector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4" name="AutoShape 36"/>
              <p:cNvSpPr>
                <a:spLocks noChangeArrowheads="1"/>
              </p:cNvSpPr>
              <p:nvPr/>
            </p:nvSpPr>
            <p:spPr bwMode="auto">
              <a:xfrm>
                <a:off x="4225" y="3021"/>
                <a:ext cx="143" cy="143"/>
              </a:xfrm>
              <a:prstGeom prst="flowChartConnector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" name="Oval 35"/>
              <p:cNvSpPr>
                <a:spLocks noChangeArrowheads="1"/>
              </p:cNvSpPr>
              <p:nvPr/>
            </p:nvSpPr>
            <p:spPr bwMode="auto">
              <a:xfrm>
                <a:off x="3774" y="2626"/>
                <a:ext cx="143" cy="143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6" name="Oval 34"/>
              <p:cNvSpPr>
                <a:spLocks noChangeArrowheads="1"/>
              </p:cNvSpPr>
              <p:nvPr/>
            </p:nvSpPr>
            <p:spPr bwMode="auto">
              <a:xfrm>
                <a:off x="4695" y="2626"/>
                <a:ext cx="143" cy="143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74" name="Group 33"/>
            <p:cNvGrpSpPr>
              <a:grpSpLocks noChangeAspect="1"/>
            </p:cNvGrpSpPr>
            <p:nvPr/>
          </p:nvGrpSpPr>
          <p:grpSpPr bwMode="auto">
            <a:xfrm>
              <a:off x="5975350" y="4267200"/>
              <a:ext cx="1720850" cy="838200"/>
              <a:chOff x="2299" y="2057"/>
              <a:chExt cx="2711" cy="1319"/>
            </a:xfrm>
          </p:grpSpPr>
          <p:sp>
            <p:nvSpPr>
              <p:cNvPr id="75" name="AutoShape 44"/>
              <p:cNvSpPr>
                <a:spLocks noChangeAspect="1" noChangeArrowheads="1" noTextEdit="1"/>
              </p:cNvSpPr>
              <p:nvPr/>
            </p:nvSpPr>
            <p:spPr bwMode="auto">
              <a:xfrm>
                <a:off x="2299" y="2057"/>
                <a:ext cx="2711" cy="1319"/>
              </a:xfrm>
              <a:prstGeom prst="rect">
                <a:avLst/>
              </a:prstGeom>
              <a:noFill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" name="Rectangle 43"/>
              <p:cNvSpPr>
                <a:spLocks noChangeArrowheads="1"/>
              </p:cNvSpPr>
              <p:nvPr/>
            </p:nvSpPr>
            <p:spPr bwMode="auto">
              <a:xfrm>
                <a:off x="2384" y="2202"/>
                <a:ext cx="1247" cy="1102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" name="Oval 42"/>
              <p:cNvSpPr>
                <a:spLocks noChangeArrowheads="1"/>
              </p:cNvSpPr>
              <p:nvPr/>
            </p:nvSpPr>
            <p:spPr bwMode="auto">
              <a:xfrm>
                <a:off x="2905" y="2336"/>
                <a:ext cx="143" cy="143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" name="AutoShape 41"/>
              <p:cNvSpPr>
                <a:spLocks noChangeArrowheads="1"/>
              </p:cNvSpPr>
              <p:nvPr/>
            </p:nvSpPr>
            <p:spPr bwMode="auto">
              <a:xfrm>
                <a:off x="2924" y="2962"/>
                <a:ext cx="143" cy="143"/>
              </a:xfrm>
              <a:prstGeom prst="flowChartConnector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" name="AutoShape 40"/>
              <p:cNvSpPr>
                <a:spLocks noChangeArrowheads="1"/>
              </p:cNvSpPr>
              <p:nvPr/>
            </p:nvSpPr>
            <p:spPr bwMode="auto">
              <a:xfrm>
                <a:off x="2516" y="2638"/>
                <a:ext cx="143" cy="143"/>
              </a:xfrm>
              <a:prstGeom prst="flowChartConnector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" name="AutoShape 39"/>
              <p:cNvSpPr>
                <a:spLocks noChangeArrowheads="1"/>
              </p:cNvSpPr>
              <p:nvPr/>
            </p:nvSpPr>
            <p:spPr bwMode="auto">
              <a:xfrm>
                <a:off x="3308" y="2626"/>
                <a:ext cx="143" cy="143"/>
              </a:xfrm>
              <a:prstGeom prst="flowChartConnector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" name="Rectangle 38"/>
              <p:cNvSpPr>
                <a:spLocks noChangeArrowheads="1"/>
              </p:cNvSpPr>
              <p:nvPr/>
            </p:nvSpPr>
            <p:spPr bwMode="auto">
              <a:xfrm>
                <a:off x="3699" y="2202"/>
                <a:ext cx="1247" cy="1102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" name="AutoShape 37"/>
              <p:cNvSpPr>
                <a:spLocks noChangeArrowheads="1"/>
              </p:cNvSpPr>
              <p:nvPr/>
            </p:nvSpPr>
            <p:spPr bwMode="auto">
              <a:xfrm>
                <a:off x="4225" y="2336"/>
                <a:ext cx="143" cy="143"/>
              </a:xfrm>
              <a:prstGeom prst="flowChartConnector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" name="AutoShape 36"/>
              <p:cNvSpPr>
                <a:spLocks noChangeArrowheads="1"/>
              </p:cNvSpPr>
              <p:nvPr/>
            </p:nvSpPr>
            <p:spPr bwMode="auto">
              <a:xfrm>
                <a:off x="4225" y="3021"/>
                <a:ext cx="143" cy="143"/>
              </a:xfrm>
              <a:prstGeom prst="flowChartConnector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4" name="Oval 35"/>
              <p:cNvSpPr>
                <a:spLocks noChangeArrowheads="1"/>
              </p:cNvSpPr>
              <p:nvPr/>
            </p:nvSpPr>
            <p:spPr bwMode="auto">
              <a:xfrm>
                <a:off x="3774" y="2626"/>
                <a:ext cx="143" cy="143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5" name="Oval 34"/>
              <p:cNvSpPr>
                <a:spLocks noChangeArrowheads="1"/>
              </p:cNvSpPr>
              <p:nvPr/>
            </p:nvSpPr>
            <p:spPr bwMode="auto">
              <a:xfrm>
                <a:off x="4695" y="2626"/>
                <a:ext cx="143" cy="143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="" xmlns:p14="http://schemas.microsoft.com/office/powerpoint/2010/main" val="81209501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00B0F0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  <a:latin typeface="Harlow Solid Italic" pitchFamily="82" charset="0"/>
                <a:cs typeface="Times New Roman" pitchFamily="18" charset="0"/>
              </a:rPr>
              <a:t>Coplanar Wire Crossing</a:t>
            </a:r>
            <a:endParaRPr lang="en-US" b="1" dirty="0">
              <a:ln w="31550" cmpd="sng">
                <a:gradFill>
                  <a:gsLst>
                    <a:gs pos="25000">
                      <a:schemeClr val="accent1">
                        <a:shade val="25000"/>
                        <a:satMod val="190000"/>
                      </a:schemeClr>
                    </a:gs>
                    <a:gs pos="80000">
                      <a:schemeClr val="accent1">
                        <a:tint val="75000"/>
                        <a:satMod val="190000"/>
                      </a:schemeClr>
                    </a:gs>
                  </a:gsLst>
                  <a:lin ang="5400000"/>
                </a:gradFill>
                <a:prstDash val="solid"/>
              </a:ln>
              <a:solidFill>
                <a:srgbClr val="00B0F0"/>
              </a:solidFill>
              <a:effectLst>
                <a:outerShdw blurRad="41275" dist="12700" dir="12000000" algn="tl" rotWithShape="0">
                  <a:srgbClr val="000000">
                    <a:alpha val="40000"/>
                  </a:srgbClr>
                </a:outerShdw>
              </a:effectLst>
              <a:latin typeface="Harlow Solid Italic" pitchFamily="82" charset="0"/>
            </a:endParaRP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27984" y="1890032"/>
            <a:ext cx="4800600" cy="329156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pSp>
        <p:nvGrpSpPr>
          <p:cNvPr id="21" name="Group 18"/>
          <p:cNvGrpSpPr>
            <a:grpSpLocks noGrp="1" noChangeAspect="1"/>
          </p:cNvGrpSpPr>
          <p:nvPr/>
        </p:nvGrpSpPr>
        <p:grpSpPr bwMode="auto">
          <a:xfrm>
            <a:off x="-36512" y="1600201"/>
            <a:ext cx="4295210" cy="4114800"/>
            <a:chOff x="2512" y="6128"/>
            <a:chExt cx="5103" cy="5200"/>
          </a:xfrm>
        </p:grpSpPr>
        <p:sp>
          <p:nvSpPr>
            <p:cNvPr id="22" name="AutoShape 31"/>
            <p:cNvSpPr>
              <a:spLocks noChangeAspect="1" noChangeArrowheads="1" noTextEdit="1"/>
            </p:cNvSpPr>
            <p:nvPr/>
          </p:nvSpPr>
          <p:spPr bwMode="auto">
            <a:xfrm>
              <a:off x="2512" y="6128"/>
              <a:ext cx="5103" cy="520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b="1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3" name="Rectangle 30"/>
            <p:cNvSpPr>
              <a:spLocks noChangeArrowheads="1"/>
            </p:cNvSpPr>
            <p:nvPr/>
          </p:nvSpPr>
          <p:spPr bwMode="auto">
            <a:xfrm>
              <a:off x="4810" y="6310"/>
              <a:ext cx="338" cy="1639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b="1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4" name="Rectangle 29"/>
            <p:cNvSpPr>
              <a:spLocks noChangeArrowheads="1"/>
            </p:cNvSpPr>
            <p:nvPr/>
          </p:nvSpPr>
          <p:spPr bwMode="auto">
            <a:xfrm>
              <a:off x="4810" y="8624"/>
              <a:ext cx="338" cy="163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b="1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5" name="Rectangle 28"/>
            <p:cNvSpPr>
              <a:spLocks noChangeArrowheads="1"/>
            </p:cNvSpPr>
            <p:nvPr/>
          </p:nvSpPr>
          <p:spPr bwMode="auto">
            <a:xfrm rot="5400000">
              <a:off x="3636" y="7428"/>
              <a:ext cx="338" cy="163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b="1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6" name="Rectangle 27"/>
            <p:cNvSpPr>
              <a:spLocks noChangeArrowheads="1"/>
            </p:cNvSpPr>
            <p:nvPr/>
          </p:nvSpPr>
          <p:spPr bwMode="auto">
            <a:xfrm rot="5400000">
              <a:off x="5955" y="7428"/>
              <a:ext cx="338" cy="163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b="1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7" name="Oval 26"/>
            <p:cNvSpPr>
              <a:spLocks noChangeArrowheads="1"/>
            </p:cNvSpPr>
            <p:nvPr/>
          </p:nvSpPr>
          <p:spPr bwMode="auto">
            <a:xfrm>
              <a:off x="4719" y="8012"/>
              <a:ext cx="520" cy="494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b="1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8" name="AutoShape 25"/>
            <p:cNvSpPr>
              <a:spLocks noChangeShapeType="1"/>
            </p:cNvSpPr>
            <p:nvPr/>
          </p:nvSpPr>
          <p:spPr bwMode="auto">
            <a:xfrm>
              <a:off x="2742" y="7823"/>
              <a:ext cx="1063" cy="1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b="1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9" name="AutoShape 24"/>
            <p:cNvSpPr>
              <a:spLocks noChangeShapeType="1"/>
            </p:cNvSpPr>
            <p:nvPr/>
          </p:nvSpPr>
          <p:spPr bwMode="auto">
            <a:xfrm flipV="1">
              <a:off x="5470" y="8855"/>
              <a:ext cx="1" cy="1164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b="1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0" name="AutoShape 23"/>
            <p:cNvSpPr>
              <a:spLocks noChangeShapeType="1"/>
            </p:cNvSpPr>
            <p:nvPr/>
          </p:nvSpPr>
          <p:spPr bwMode="auto">
            <a:xfrm flipH="1">
              <a:off x="5350" y="7074"/>
              <a:ext cx="596" cy="781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b="1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1" name="Text Box 22"/>
            <p:cNvSpPr txBox="1">
              <a:spLocks noChangeArrowheads="1"/>
            </p:cNvSpPr>
            <p:nvPr/>
          </p:nvSpPr>
          <p:spPr bwMode="auto">
            <a:xfrm>
              <a:off x="2629" y="7215"/>
              <a:ext cx="996" cy="475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Calibri" pitchFamily="34" charset="0"/>
                  <a:cs typeface="Times New Roman" pitchFamily="18" charset="0"/>
                </a:rPr>
                <a:t>Wire 1</a:t>
              </a:r>
              <a:endParaRPr kumimoji="0" 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2" name="Text Box 21"/>
            <p:cNvSpPr txBox="1">
              <a:spLocks noChangeArrowheads="1"/>
            </p:cNvSpPr>
            <p:nvPr/>
          </p:nvSpPr>
          <p:spPr bwMode="auto">
            <a:xfrm>
              <a:off x="5632" y="9207"/>
              <a:ext cx="996" cy="475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Calibri" pitchFamily="34" charset="0"/>
                  <a:cs typeface="Times New Roman" pitchFamily="18" charset="0"/>
                </a:rPr>
                <a:t>Wire 2</a:t>
              </a:r>
              <a:endParaRPr kumimoji="0" 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3" name="Text Box 20"/>
            <p:cNvSpPr txBox="1">
              <a:spLocks noChangeArrowheads="1"/>
            </p:cNvSpPr>
            <p:nvPr/>
          </p:nvSpPr>
          <p:spPr bwMode="auto">
            <a:xfrm>
              <a:off x="5977" y="6736"/>
              <a:ext cx="1638" cy="475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Calibri" pitchFamily="34" charset="0"/>
                  <a:cs typeface="Times New Roman" pitchFamily="18" charset="0"/>
                </a:rPr>
                <a:t>Junction</a:t>
              </a:r>
              <a:endParaRPr kumimoji="0" 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4" name="Text Box 19"/>
            <p:cNvSpPr txBox="1">
              <a:spLocks noChangeArrowheads="1"/>
            </p:cNvSpPr>
            <p:nvPr/>
          </p:nvSpPr>
          <p:spPr bwMode="auto">
            <a:xfrm>
              <a:off x="3073" y="10455"/>
              <a:ext cx="3982" cy="62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Calibri" pitchFamily="34" charset="0"/>
                  <a:cs typeface="Times New Roman" pitchFamily="18" charset="0"/>
                </a:rPr>
                <a:t>Figure (1) Two Coplanar Crossing Wires</a:t>
              </a:r>
              <a:endPara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endParaRPr>
            </a:p>
          </p:txBody>
        </p:sp>
      </p:grpSp>
    </p:spTree>
    <p:extLst>
      <p:ext uri="{BB962C8B-B14F-4D97-AF65-F5344CB8AC3E}">
        <p14:creationId xmlns="" xmlns:p14="http://schemas.microsoft.com/office/powerpoint/2010/main" val="158778599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00B0F0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  <a:latin typeface="Harlow Solid Italic" pitchFamily="82" charset="0"/>
                <a:cs typeface="Times New Roman" pitchFamily="18" charset="0"/>
              </a:rPr>
              <a:t>Coplanar </a:t>
            </a:r>
            <a:r>
              <a:rPr lang="en-US" b="1" dirty="0" smtClean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00B0F0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  <a:latin typeface="Harlow Solid Italic" pitchFamily="82" charset="0"/>
                <a:cs typeface="Times New Roman" pitchFamily="18" charset="0"/>
              </a:rPr>
              <a:t>Crossing</a:t>
            </a:r>
            <a:endParaRPr lang="en-US" b="1" dirty="0">
              <a:ln w="31550" cmpd="sng">
                <a:gradFill>
                  <a:gsLst>
                    <a:gs pos="25000">
                      <a:schemeClr val="accent1">
                        <a:shade val="25000"/>
                        <a:satMod val="190000"/>
                      </a:schemeClr>
                    </a:gs>
                    <a:gs pos="80000">
                      <a:schemeClr val="accent1">
                        <a:tint val="75000"/>
                        <a:satMod val="190000"/>
                      </a:schemeClr>
                    </a:gs>
                  </a:gsLst>
                  <a:lin ang="5400000"/>
                </a:gradFill>
                <a:prstDash val="solid"/>
              </a:ln>
              <a:solidFill>
                <a:srgbClr val="00B0F0"/>
              </a:solidFill>
              <a:effectLst>
                <a:outerShdw blurRad="41275" dist="12700" dir="12000000" algn="tl" rotWithShape="0">
                  <a:srgbClr val="000000">
                    <a:alpha val="40000"/>
                  </a:srgbClr>
                </a:outerShdw>
              </a:effectLst>
              <a:latin typeface="Harlow Solid Italic" pitchFamily="82" charset="0"/>
            </a:endParaRPr>
          </a:p>
        </p:txBody>
      </p:sp>
      <p:pic>
        <p:nvPicPr>
          <p:cNvPr id="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52650" y="1964158"/>
            <a:ext cx="4248150" cy="397944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="" xmlns:p14="http://schemas.microsoft.com/office/powerpoint/2010/main" val="65171329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04800"/>
            <a:ext cx="8686800" cy="1143000"/>
          </a:xfrm>
        </p:spPr>
        <p:txBody>
          <a:bodyPr>
            <a:normAutofit/>
          </a:bodyPr>
          <a:lstStyle/>
          <a:p>
            <a:r>
              <a:rPr lang="en-US" b="1" dirty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00B0F0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  <a:latin typeface="Harlow Solid Italic" pitchFamily="82" charset="0"/>
                <a:cs typeface="Times New Roman" pitchFamily="18" charset="0"/>
              </a:rPr>
              <a:t>Coplanar Wire </a:t>
            </a:r>
            <a:r>
              <a:rPr lang="en-US" b="1" dirty="0" smtClean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00B0F0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  <a:latin typeface="Harlow Solid Italic" pitchFamily="82" charset="0"/>
                <a:cs typeface="Times New Roman" pitchFamily="18" charset="0"/>
              </a:rPr>
              <a:t>Crossing - Simulation</a:t>
            </a:r>
            <a:endParaRPr lang="en-US" b="1" dirty="0">
              <a:ln w="31550" cmpd="sng">
                <a:gradFill>
                  <a:gsLst>
                    <a:gs pos="25000">
                      <a:schemeClr val="accent1">
                        <a:shade val="25000"/>
                        <a:satMod val="190000"/>
                      </a:schemeClr>
                    </a:gs>
                    <a:gs pos="80000">
                      <a:schemeClr val="accent1">
                        <a:tint val="75000"/>
                        <a:satMod val="190000"/>
                      </a:schemeClr>
                    </a:gs>
                  </a:gsLst>
                  <a:lin ang="5400000"/>
                </a:gradFill>
                <a:prstDash val="solid"/>
              </a:ln>
              <a:solidFill>
                <a:srgbClr val="00B0F0"/>
              </a:solidFill>
              <a:effectLst>
                <a:outerShdw blurRad="41275" dist="12700" dir="12000000" algn="tl" rotWithShape="0">
                  <a:srgbClr val="000000">
                    <a:alpha val="40000"/>
                  </a:srgbClr>
                </a:outerShdw>
              </a:effectLst>
              <a:latin typeface="Harlow Solid Italic" pitchFamily="82" charset="0"/>
            </a:endParaRPr>
          </a:p>
        </p:txBody>
      </p:sp>
      <p:pic>
        <p:nvPicPr>
          <p:cNvPr id="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8509" y="1752600"/>
            <a:ext cx="8636891" cy="36576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="" xmlns:p14="http://schemas.microsoft.com/office/powerpoint/2010/main" val="43156839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>
            <a:normAutofit/>
          </a:bodyPr>
          <a:lstStyle/>
          <a:p>
            <a:r>
              <a:rPr lang="en-US" b="1" dirty="0" smtClean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00B0F0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  <a:latin typeface="Harlow Solid Italic" pitchFamily="82" charset="0"/>
                <a:cs typeface="Times New Roman" pitchFamily="18" charset="0"/>
              </a:rPr>
              <a:t>Multilayer Crossing</a:t>
            </a:r>
            <a:endParaRPr lang="en-US" b="1" dirty="0">
              <a:ln w="31550" cmpd="sng">
                <a:gradFill>
                  <a:gsLst>
                    <a:gs pos="25000">
                      <a:schemeClr val="accent1">
                        <a:shade val="25000"/>
                        <a:satMod val="190000"/>
                      </a:schemeClr>
                    </a:gs>
                    <a:gs pos="80000">
                      <a:schemeClr val="accent1">
                        <a:tint val="75000"/>
                        <a:satMod val="190000"/>
                      </a:schemeClr>
                    </a:gs>
                  </a:gsLst>
                  <a:lin ang="5400000"/>
                </a:gradFill>
                <a:prstDash val="solid"/>
              </a:ln>
              <a:solidFill>
                <a:srgbClr val="00B0F0"/>
              </a:solidFill>
              <a:effectLst>
                <a:outerShdw blurRad="41275" dist="12700" dir="12000000" algn="tl" rotWithShape="0">
                  <a:srgbClr val="000000">
                    <a:alpha val="40000"/>
                  </a:srgbClr>
                </a:outerShdw>
              </a:effectLst>
              <a:latin typeface="Harlow Solid Italic" pitchFamily="82" charset="0"/>
            </a:endParaRPr>
          </a:p>
        </p:txBody>
      </p:sp>
      <p:pic>
        <p:nvPicPr>
          <p:cNvPr id="4" name="Picture 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856" y="980728"/>
            <a:ext cx="5029200" cy="29274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Picture 1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66800" y="4191000"/>
            <a:ext cx="4495800" cy="204631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pSp>
        <p:nvGrpSpPr>
          <p:cNvPr id="16" name="Group 15"/>
          <p:cNvGrpSpPr/>
          <p:nvPr/>
        </p:nvGrpSpPr>
        <p:grpSpPr>
          <a:xfrm>
            <a:off x="6729288" y="4077072"/>
            <a:ext cx="2235200" cy="2514600"/>
            <a:chOff x="5613400" y="4114800"/>
            <a:chExt cx="2235200" cy="2514600"/>
          </a:xfrm>
        </p:grpSpPr>
        <p:sp>
          <p:nvSpPr>
            <p:cNvPr id="6" name="Rectangle 2"/>
            <p:cNvSpPr>
              <a:spLocks noChangeArrowheads="1"/>
            </p:cNvSpPr>
            <p:nvPr/>
          </p:nvSpPr>
          <p:spPr bwMode="auto">
            <a:xfrm>
              <a:off x="5689600" y="4114800"/>
              <a:ext cx="744538" cy="76200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latin typeface="Perpetua" pitchFamily="18" charset="0"/>
              </a:endParaRPr>
            </a:p>
          </p:txBody>
        </p:sp>
        <p:sp>
          <p:nvSpPr>
            <p:cNvPr id="7" name="AutoShape 3"/>
            <p:cNvSpPr>
              <a:spLocks noChangeArrowheads="1"/>
            </p:cNvSpPr>
            <p:nvPr/>
          </p:nvSpPr>
          <p:spPr bwMode="auto">
            <a:xfrm>
              <a:off x="5818188" y="4267200"/>
              <a:ext cx="92075" cy="90488"/>
            </a:xfrm>
            <a:prstGeom prst="flowChartConnector">
              <a:avLst/>
            </a:prstGeom>
            <a:solidFill>
              <a:schemeClr val="bg1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Perpetua" pitchFamily="18" charset="0"/>
              </a:endParaRPr>
            </a:p>
          </p:txBody>
        </p:sp>
        <p:sp>
          <p:nvSpPr>
            <p:cNvPr id="8" name="AutoShape 4"/>
            <p:cNvSpPr>
              <a:spLocks noChangeArrowheads="1"/>
            </p:cNvSpPr>
            <p:nvPr/>
          </p:nvSpPr>
          <p:spPr bwMode="auto">
            <a:xfrm>
              <a:off x="6203950" y="4267200"/>
              <a:ext cx="90488" cy="90488"/>
            </a:xfrm>
            <a:prstGeom prst="flowChartConnector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Perpetua" pitchFamily="18" charset="0"/>
              </a:endParaRPr>
            </a:p>
          </p:txBody>
        </p:sp>
        <p:sp>
          <p:nvSpPr>
            <p:cNvPr id="9" name="AutoShape 5"/>
            <p:cNvSpPr>
              <a:spLocks noChangeArrowheads="1"/>
            </p:cNvSpPr>
            <p:nvPr/>
          </p:nvSpPr>
          <p:spPr bwMode="auto">
            <a:xfrm>
              <a:off x="5818188" y="4633913"/>
              <a:ext cx="92075" cy="90487"/>
            </a:xfrm>
            <a:prstGeom prst="flowChartConnector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Perpetua" pitchFamily="18" charset="0"/>
              </a:endParaRPr>
            </a:p>
          </p:txBody>
        </p:sp>
        <p:sp>
          <p:nvSpPr>
            <p:cNvPr id="10" name="AutoShape 6"/>
            <p:cNvSpPr>
              <a:spLocks noChangeArrowheads="1"/>
            </p:cNvSpPr>
            <p:nvPr/>
          </p:nvSpPr>
          <p:spPr bwMode="auto">
            <a:xfrm>
              <a:off x="6189663" y="4633913"/>
              <a:ext cx="90487" cy="90487"/>
            </a:xfrm>
            <a:prstGeom prst="flowChartConnector">
              <a:avLst/>
            </a:prstGeom>
            <a:solidFill>
              <a:schemeClr val="bg1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Perpetua" pitchFamily="18" charset="0"/>
              </a:endParaRPr>
            </a:p>
          </p:txBody>
        </p:sp>
        <p:pic>
          <p:nvPicPr>
            <p:cNvPr id="11" name="Picture 7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613400" y="4953000"/>
              <a:ext cx="828675" cy="847725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12" name="Picture 8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5718175" y="5829300"/>
              <a:ext cx="733425" cy="80010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sp>
          <p:nvSpPr>
            <p:cNvPr id="13" name="TextBox 17"/>
            <p:cNvSpPr txBox="1">
              <a:spLocks noChangeArrowheads="1"/>
            </p:cNvSpPr>
            <p:nvPr/>
          </p:nvSpPr>
          <p:spPr bwMode="auto">
            <a:xfrm>
              <a:off x="6451600" y="4267200"/>
              <a:ext cx="1397000" cy="369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 dirty="0">
                  <a:latin typeface="Times New Roman" pitchFamily="18" charset="0"/>
                  <a:cs typeface="Times New Roman" pitchFamily="18" charset="0"/>
                </a:rPr>
                <a:t>Normal Cell</a:t>
              </a:r>
            </a:p>
          </p:txBody>
        </p:sp>
        <p:sp>
          <p:nvSpPr>
            <p:cNvPr id="14" name="TextBox 18"/>
            <p:cNvSpPr txBox="1">
              <a:spLocks noChangeArrowheads="1"/>
            </p:cNvSpPr>
            <p:nvPr/>
          </p:nvSpPr>
          <p:spPr bwMode="auto">
            <a:xfrm>
              <a:off x="6502400" y="5105400"/>
              <a:ext cx="581025" cy="369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>
                  <a:latin typeface="Times New Roman" pitchFamily="18" charset="0"/>
                  <a:cs typeface="Times New Roman" pitchFamily="18" charset="0"/>
                </a:rPr>
                <a:t>Via </a:t>
              </a:r>
            </a:p>
          </p:txBody>
        </p:sp>
        <p:sp>
          <p:nvSpPr>
            <p:cNvPr id="15" name="TextBox 19"/>
            <p:cNvSpPr txBox="1">
              <a:spLocks noChangeArrowheads="1"/>
            </p:cNvSpPr>
            <p:nvPr/>
          </p:nvSpPr>
          <p:spPr bwMode="auto">
            <a:xfrm>
              <a:off x="6451600" y="6030913"/>
              <a:ext cx="1181100" cy="369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>
                  <a:latin typeface="Times New Roman" pitchFamily="18" charset="0"/>
                  <a:cs typeface="Times New Roman" pitchFamily="18" charset="0"/>
                </a:rPr>
                <a:t>Crossover</a:t>
              </a:r>
            </a:p>
          </p:txBody>
        </p:sp>
      </p:grpSp>
    </p:spTree>
    <p:extLst>
      <p:ext uri="{BB962C8B-B14F-4D97-AF65-F5344CB8AC3E}">
        <p14:creationId xmlns="" xmlns:p14="http://schemas.microsoft.com/office/powerpoint/2010/main" val="201868942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r>
              <a:rPr lang="en-US" b="1" dirty="0" smtClean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00B0F0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  <a:latin typeface="Harlow Solid Italic" pitchFamily="82" charset="0"/>
                <a:cs typeface="Times New Roman" pitchFamily="18" charset="0"/>
              </a:rPr>
              <a:t>Multilayer Crossing</a:t>
            </a:r>
            <a:endParaRPr lang="en-US" b="1" dirty="0">
              <a:ln w="31550" cmpd="sng">
                <a:gradFill>
                  <a:gsLst>
                    <a:gs pos="25000">
                      <a:schemeClr val="accent1">
                        <a:shade val="25000"/>
                        <a:satMod val="190000"/>
                      </a:schemeClr>
                    </a:gs>
                    <a:gs pos="80000">
                      <a:schemeClr val="accent1">
                        <a:tint val="75000"/>
                        <a:satMod val="190000"/>
                      </a:schemeClr>
                    </a:gs>
                  </a:gsLst>
                  <a:lin ang="5400000"/>
                </a:gradFill>
                <a:prstDash val="solid"/>
              </a:ln>
              <a:solidFill>
                <a:srgbClr val="00B0F0"/>
              </a:solidFill>
              <a:effectLst>
                <a:outerShdw blurRad="41275" dist="12700" dir="12000000" algn="tl" rotWithShape="0">
                  <a:srgbClr val="000000">
                    <a:alpha val="40000"/>
                  </a:srgbClr>
                </a:outerShdw>
              </a:effectLst>
              <a:latin typeface="Harlow Solid Italic" pitchFamily="82" charset="0"/>
            </a:endParaRPr>
          </a:p>
        </p:txBody>
      </p:sp>
      <p:pic>
        <p:nvPicPr>
          <p:cNvPr id="4" name="Content Placeholder 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24075" y="1596324"/>
            <a:ext cx="4200525" cy="518547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="" xmlns:p14="http://schemas.microsoft.com/office/powerpoint/2010/main" val="393872030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457200"/>
            <a:ext cx="8610600" cy="1143000"/>
          </a:xfrm>
        </p:spPr>
        <p:txBody>
          <a:bodyPr>
            <a:normAutofit/>
          </a:bodyPr>
          <a:lstStyle/>
          <a:p>
            <a:r>
              <a:rPr lang="en-US" b="1" dirty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00B0F0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  <a:latin typeface="Harlow Solid Italic" pitchFamily="82" charset="0"/>
                <a:cs typeface="Times New Roman" pitchFamily="18" charset="0"/>
              </a:rPr>
              <a:t>Multilayer </a:t>
            </a:r>
            <a:r>
              <a:rPr lang="en-US" b="1" dirty="0" smtClean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00B0F0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  <a:latin typeface="Harlow Solid Italic" pitchFamily="82" charset="0"/>
                <a:cs typeface="Times New Roman" pitchFamily="18" charset="0"/>
              </a:rPr>
              <a:t>Crossing -Simulation</a:t>
            </a:r>
            <a:endParaRPr lang="en-US" b="1" dirty="0">
              <a:ln w="31550" cmpd="sng">
                <a:gradFill>
                  <a:gsLst>
                    <a:gs pos="25000">
                      <a:schemeClr val="accent1">
                        <a:shade val="25000"/>
                        <a:satMod val="190000"/>
                      </a:schemeClr>
                    </a:gs>
                    <a:gs pos="80000">
                      <a:schemeClr val="accent1">
                        <a:tint val="75000"/>
                        <a:satMod val="190000"/>
                      </a:schemeClr>
                    </a:gs>
                  </a:gsLst>
                  <a:lin ang="5400000"/>
                </a:gradFill>
                <a:prstDash val="solid"/>
              </a:ln>
              <a:solidFill>
                <a:srgbClr val="00B0F0"/>
              </a:solidFill>
              <a:effectLst>
                <a:outerShdw blurRad="41275" dist="12700" dir="12000000" algn="tl" rotWithShape="0">
                  <a:srgbClr val="000000">
                    <a:alpha val="40000"/>
                  </a:srgbClr>
                </a:outerShdw>
              </a:effectLst>
              <a:latin typeface="Harlow Solid Italic" pitchFamily="82" charset="0"/>
            </a:endParaRPr>
          </a:p>
        </p:txBody>
      </p:sp>
      <p:pic>
        <p:nvPicPr>
          <p:cNvPr id="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828800"/>
            <a:ext cx="9064491" cy="37338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="" xmlns:p14="http://schemas.microsoft.com/office/powerpoint/2010/main" val="230722071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99392"/>
            <a:ext cx="8229600" cy="1143000"/>
          </a:xfrm>
        </p:spPr>
        <p:txBody>
          <a:bodyPr/>
          <a:lstStyle/>
          <a:p>
            <a:r>
              <a:rPr lang="en-IN" b="1" dirty="0" smtClean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00B0F0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  <a:latin typeface="Harlow Solid Italic" pitchFamily="82" charset="0"/>
                <a:ea typeface="GulimChe" pitchFamily="49" charset="-127"/>
              </a:rPr>
              <a:t>Contents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64704"/>
            <a:ext cx="8229600" cy="5001419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US" sz="2400" b="1" dirty="0" smtClean="0">
                <a:solidFill>
                  <a:schemeClr val="bg1">
                    <a:lumMod val="65000"/>
                  </a:schemeClr>
                </a:solidFill>
              </a:rPr>
              <a:t>REVERSIBLE LOGIC</a:t>
            </a:r>
          </a:p>
          <a:p>
            <a:pPr marL="973138"/>
            <a:r>
              <a:rPr lang="en-US" sz="1600" b="1" dirty="0" smtClean="0">
                <a:solidFill>
                  <a:schemeClr val="bg1">
                    <a:lumMod val="65000"/>
                  </a:schemeClr>
                </a:solidFill>
              </a:rPr>
              <a:t>Invention of computing devices</a:t>
            </a:r>
          </a:p>
          <a:p>
            <a:pPr marL="973138"/>
            <a:r>
              <a:rPr lang="en-US" sz="1600" b="1" dirty="0" smtClean="0">
                <a:solidFill>
                  <a:schemeClr val="bg1">
                    <a:lumMod val="65000"/>
                  </a:schemeClr>
                </a:solidFill>
              </a:rPr>
              <a:t>Scaling of MOSFET </a:t>
            </a:r>
          </a:p>
          <a:p>
            <a:pPr marL="973138"/>
            <a:r>
              <a:rPr lang="en-IN" sz="1600" b="1" dirty="0" smtClean="0">
                <a:solidFill>
                  <a:schemeClr val="bg1">
                    <a:lumMod val="65000"/>
                  </a:schemeClr>
                </a:solidFill>
              </a:rPr>
              <a:t>Emerging Logic Devices </a:t>
            </a:r>
            <a:endParaRPr lang="en-US" sz="1600" b="1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973138"/>
            <a:r>
              <a:rPr lang="en-US" sz="1600" b="1" dirty="0" smtClean="0">
                <a:solidFill>
                  <a:schemeClr val="bg1">
                    <a:lumMod val="65000"/>
                  </a:schemeClr>
                </a:solidFill>
              </a:rPr>
              <a:t>Reversibility in Real Life</a:t>
            </a:r>
          </a:p>
          <a:p>
            <a:pPr marL="973138"/>
            <a:r>
              <a:rPr lang="en-US" sz="1600" b="1" dirty="0" smtClean="0">
                <a:solidFill>
                  <a:schemeClr val="bg1">
                    <a:lumMod val="65000"/>
                  </a:schemeClr>
                </a:solidFill>
              </a:rPr>
              <a:t>Reversible Logic</a:t>
            </a:r>
          </a:p>
          <a:p>
            <a:pPr marL="973138"/>
            <a:r>
              <a:rPr lang="en-US" sz="1600" b="1" dirty="0" smtClean="0">
                <a:solidFill>
                  <a:schemeClr val="bg1">
                    <a:lumMod val="65000"/>
                  </a:schemeClr>
                </a:solidFill>
              </a:rPr>
              <a:t>Properties</a:t>
            </a:r>
          </a:p>
          <a:p>
            <a:pPr marL="973138">
              <a:buNone/>
            </a:pPr>
            <a:r>
              <a:rPr lang="en-US" sz="1600" b="1" dirty="0" smtClean="0">
                <a:solidFill>
                  <a:schemeClr val="bg1">
                    <a:lumMod val="65000"/>
                  </a:schemeClr>
                </a:solidFill>
              </a:rPr>
              <a:t>	Reversibility</a:t>
            </a:r>
          </a:p>
          <a:p>
            <a:pPr marL="973138">
              <a:buNone/>
            </a:pPr>
            <a:r>
              <a:rPr lang="en-US" sz="1600" b="1" dirty="0" smtClean="0">
                <a:solidFill>
                  <a:schemeClr val="bg1">
                    <a:lumMod val="65000"/>
                  </a:schemeClr>
                </a:solidFill>
              </a:rPr>
              <a:t>	Universality</a:t>
            </a:r>
          </a:p>
          <a:p>
            <a:pPr marL="973138">
              <a:buNone/>
            </a:pPr>
            <a:r>
              <a:rPr lang="en-US" sz="1600" b="1" dirty="0" smtClean="0">
                <a:solidFill>
                  <a:schemeClr val="bg1">
                    <a:lumMod val="65000"/>
                  </a:schemeClr>
                </a:solidFill>
              </a:rPr>
              <a:t>	Fault Tolerance</a:t>
            </a:r>
          </a:p>
          <a:p>
            <a:pPr marL="973138"/>
            <a:r>
              <a:rPr lang="en-US" sz="1600" b="1" dirty="0" smtClean="0">
                <a:solidFill>
                  <a:schemeClr val="bg1">
                    <a:lumMod val="65000"/>
                  </a:schemeClr>
                </a:solidFill>
              </a:rPr>
              <a:t>Reversible Logic Circuits</a:t>
            </a:r>
          </a:p>
          <a:p>
            <a:pPr>
              <a:buNone/>
            </a:pPr>
            <a:r>
              <a:rPr lang="en-US" sz="2400" b="1" dirty="0" smtClean="0">
                <a:solidFill>
                  <a:schemeClr val="bg1">
                    <a:lumMod val="65000"/>
                  </a:schemeClr>
                </a:solidFill>
              </a:rPr>
              <a:t>QCA</a:t>
            </a:r>
            <a:endParaRPr lang="en-US" sz="1600" b="1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973138"/>
            <a:r>
              <a:rPr lang="en-US" sz="1600" b="1" dirty="0" smtClean="0">
                <a:solidFill>
                  <a:schemeClr val="bg1">
                    <a:lumMod val="65000"/>
                  </a:schemeClr>
                </a:solidFill>
              </a:rPr>
              <a:t>Clocking</a:t>
            </a:r>
          </a:p>
          <a:p>
            <a:pPr marL="973138"/>
            <a:r>
              <a:rPr lang="en-US" sz="1600" b="1" dirty="0" smtClean="0">
                <a:solidFill>
                  <a:schemeClr val="bg1">
                    <a:lumMod val="65000"/>
                  </a:schemeClr>
                </a:solidFill>
              </a:rPr>
              <a:t>Types of wires</a:t>
            </a:r>
          </a:p>
          <a:p>
            <a:pPr marL="973138"/>
            <a:r>
              <a:rPr lang="en-US" sz="1600" b="1" dirty="0" smtClean="0"/>
              <a:t>Examples</a:t>
            </a:r>
          </a:p>
          <a:p>
            <a:pPr marL="973138"/>
            <a:r>
              <a:rPr lang="en-US" sz="1600" b="1" dirty="0" smtClean="0">
                <a:solidFill>
                  <a:schemeClr val="bg1">
                    <a:lumMod val="65000"/>
                  </a:schemeClr>
                </a:solidFill>
              </a:rPr>
              <a:t>Router</a:t>
            </a:r>
          </a:p>
          <a:p>
            <a:pPr marL="973138"/>
            <a:r>
              <a:rPr lang="en-IN" sz="1600" b="1" dirty="0" smtClean="0">
                <a:solidFill>
                  <a:schemeClr val="bg1">
                    <a:lumMod val="65000"/>
                  </a:schemeClr>
                </a:solidFill>
              </a:rPr>
              <a:t>Tools Used</a:t>
            </a:r>
            <a:endParaRPr lang="en-US" sz="1600" b="1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973138"/>
            <a:r>
              <a:rPr lang="en-IN" sz="1600" b="1" dirty="0" smtClean="0">
                <a:solidFill>
                  <a:schemeClr val="bg1">
                    <a:lumMod val="65000"/>
                  </a:schemeClr>
                </a:solidFill>
              </a:rPr>
              <a:t>Practical Feasibilities</a:t>
            </a:r>
            <a:endParaRPr lang="en-IN" sz="1600" b="1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6146" name="Picture 2" descr="Image result for examples"/>
          <p:cNvPicPr>
            <a:picLocks noChangeAspect="1" noChangeArrowheads="1"/>
          </p:cNvPicPr>
          <p:nvPr/>
        </p:nvPicPr>
        <p:blipFill>
          <a:blip r:embed="rId2" cstate="print"/>
          <a:srcRect t="5782" b="10380"/>
          <a:stretch>
            <a:fillRect/>
          </a:stretch>
        </p:blipFill>
        <p:spPr bwMode="auto">
          <a:xfrm>
            <a:off x="4324350" y="1268760"/>
            <a:ext cx="4819650" cy="4176464"/>
          </a:xfrm>
          <a:prstGeom prst="star10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4837470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le 1"/>
          <p:cNvSpPr>
            <a:spLocks noGrp="1"/>
          </p:cNvSpPr>
          <p:nvPr>
            <p:ph type="title"/>
          </p:nvPr>
        </p:nvSpPr>
        <p:spPr>
          <a:xfrm>
            <a:off x="457200" y="2514600"/>
            <a:ext cx="8229600" cy="1143000"/>
          </a:xfrm>
        </p:spPr>
        <p:txBody>
          <a:bodyPr/>
          <a:lstStyle/>
          <a:p>
            <a:pPr algn="ctr" eaLnBrk="1" hangingPunct="1"/>
            <a:r>
              <a:rPr lang="en-US" sz="5400" b="1" dirty="0" smtClean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00B0F0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  <a:latin typeface="Bodoni MT" panose="02070603080606020203" pitchFamily="18" charset="0"/>
                <a:cs typeface="Times New Roman" pitchFamily="18" charset="0"/>
              </a:rPr>
              <a:t>COPLANAR CROSSINGS</a:t>
            </a:r>
          </a:p>
        </p:txBody>
      </p:sp>
    </p:spTree>
    <p:extLst>
      <p:ext uri="{BB962C8B-B14F-4D97-AF65-F5344CB8AC3E}">
        <p14:creationId xmlns="" xmlns:p14="http://schemas.microsoft.com/office/powerpoint/2010/main" val="948813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267744" y="44624"/>
            <a:ext cx="452720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00B0F0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  <a:latin typeface="Harlow Solid Italic" pitchFamily="82" charset="0"/>
              </a:rPr>
              <a:t>Scaling of </a:t>
            </a:r>
            <a:r>
              <a:rPr lang="en-US" sz="4000" b="1" dirty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00B0F0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MOSFET</a:t>
            </a:r>
            <a:endParaRPr lang="en-IN" sz="4000" b="1" dirty="0">
              <a:ln w="31550" cmpd="sng">
                <a:gradFill>
                  <a:gsLst>
                    <a:gs pos="25000">
                      <a:schemeClr val="accent1">
                        <a:shade val="25000"/>
                        <a:satMod val="190000"/>
                      </a:schemeClr>
                    </a:gs>
                    <a:gs pos="80000">
                      <a:schemeClr val="accent1">
                        <a:tint val="75000"/>
                        <a:satMod val="190000"/>
                      </a:schemeClr>
                    </a:gs>
                  </a:gsLst>
                  <a:lin ang="5400000"/>
                </a:gradFill>
                <a:prstDash val="solid"/>
              </a:ln>
              <a:solidFill>
                <a:srgbClr val="00B0F0"/>
              </a:solidFill>
              <a:effectLst>
                <a:outerShdw blurRad="41275" dist="12700" dir="12000000" algn="tl" rotWithShape="0">
                  <a:srgbClr val="000000">
                    <a:alpha val="40000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1461599668"/>
              </p:ext>
            </p:extLst>
          </p:nvPr>
        </p:nvGraphicFramePr>
        <p:xfrm>
          <a:off x="2699792" y="764704"/>
          <a:ext cx="3670403" cy="5888736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074424"/>
                <a:gridCol w="2595979"/>
              </a:tblGrid>
              <a:tr h="21552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Year</a:t>
                      </a:r>
                      <a:endParaRPr lang="en-IN" sz="1600" b="1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4873" marR="64873" marT="0" marB="0">
                    <a:cell3D prstMaterial="dkEdge">
                      <a:bevel w="77470" h="12700" prst="softRound"/>
                      <a:lightRig rig="flood" dir="t"/>
                    </a:cell3D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Scaling of MOSFET</a:t>
                      </a:r>
                      <a:endParaRPr lang="en-IN" sz="1600" b="1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4873" marR="64873" marT="0" marB="0">
                    <a:cell3D prstMaterial="dkEdge">
                      <a:bevel w="77470" h="12700" prst="softRound"/>
                      <a:lightRig rig="flood" dir="t"/>
                    </a:cell3D>
                    <a:solidFill>
                      <a:srgbClr val="FFC000"/>
                    </a:solidFill>
                  </a:tcPr>
                </a:tc>
              </a:tr>
              <a:tr h="21552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1971</a:t>
                      </a:r>
                      <a:endParaRPr lang="en-IN" sz="1600" b="1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4873" marR="64873" marT="0" marB="0">
                    <a:cell3D prstMaterial="dkEdge">
                      <a:bevel w="77470" h="12700" prst="softRound"/>
                      <a:lightRig rig="flood" dir="t"/>
                    </a:cell3D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10 µm</a:t>
                      </a:r>
                      <a:endParaRPr lang="en-IN" sz="1600" b="1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4873" marR="64873" marT="0" marB="0">
                    <a:cell3D prstMaterial="dkEdge">
                      <a:bevel w="77470" h="12700" prst="softRound"/>
                      <a:lightRig rig="flood" dir="t"/>
                    </a:cell3D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  <a:tr h="21552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1974</a:t>
                      </a:r>
                      <a:endParaRPr lang="en-IN" sz="1600" b="1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4873" marR="64873" marT="0" marB="0">
                    <a:cell3D prstMaterial="dkEdge">
                      <a:bevel w="77470" h="12700" prst="softRound"/>
                      <a:lightRig rig="flood" dir="t"/>
                    </a:cell3D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u="none" strike="noStrike" dirty="0">
                          <a:effectLst/>
                          <a:latin typeface="Times New Roman" pitchFamily="18" charset="0"/>
                          <a:cs typeface="Times New Roman" pitchFamily="18" charset="0"/>
                          <a:hlinkClick r:id="rId2" tooltip="6 µm process"/>
                        </a:rPr>
                        <a:t>6 µm</a:t>
                      </a:r>
                      <a:r>
                        <a:rPr lang="en-US" sz="1600" b="1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IN" sz="1600" b="1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4873" marR="64873" marT="0" marB="0">
                    <a:cell3D prstMaterial="dkEdge">
                      <a:bevel w="77470" h="12700" prst="softRound"/>
                      <a:lightRig rig="flood" dir="t"/>
                    </a:cell3D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  <a:tr h="21552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1977</a:t>
                      </a:r>
                      <a:endParaRPr lang="en-IN" sz="1600" b="1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4873" marR="64873" marT="0" marB="0">
                    <a:cell3D prstMaterial="dkEdge">
                      <a:bevel w="77470" h="12700" prst="softRound"/>
                      <a:lightRig rig="flood" dir="t"/>
                    </a:cell3D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u="none" strike="noStrike">
                          <a:effectLst/>
                          <a:latin typeface="Times New Roman" pitchFamily="18" charset="0"/>
                          <a:cs typeface="Times New Roman" pitchFamily="18" charset="0"/>
                          <a:hlinkClick r:id="rId3" tooltip="3 µm process"/>
                        </a:rPr>
                        <a:t>3 µm</a:t>
                      </a:r>
                      <a:r>
                        <a:rPr lang="en-US" sz="1600" b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IN" sz="1600" b="1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4873" marR="64873" marT="0" marB="0">
                    <a:cell3D prstMaterial="dkEdge">
                      <a:bevel w="77470" h="12700" prst="softRound"/>
                      <a:lightRig rig="flood" dir="t"/>
                    </a:cell3D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  <a:tr h="21552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1982</a:t>
                      </a:r>
                      <a:endParaRPr lang="en-IN" sz="1600" b="1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4873" marR="64873" marT="0" marB="0">
                    <a:cell3D prstMaterial="dkEdge">
                      <a:bevel w="77470" h="12700" prst="softRound"/>
                      <a:lightRig rig="flood" dir="t"/>
                    </a:cell3D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u="none" strike="noStrike">
                          <a:effectLst/>
                          <a:latin typeface="Times New Roman" pitchFamily="18" charset="0"/>
                          <a:cs typeface="Times New Roman" pitchFamily="18" charset="0"/>
                          <a:hlinkClick r:id="rId4" tooltip="1.5 µm process"/>
                        </a:rPr>
                        <a:t>1.5 µm</a:t>
                      </a:r>
                      <a:r>
                        <a:rPr lang="en-US" sz="1600" b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IN" sz="1600" b="1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4873" marR="64873" marT="0" marB="0">
                    <a:cell3D prstMaterial="dkEdge">
                      <a:bevel w="77470" h="12700" prst="softRound"/>
                      <a:lightRig rig="flood" dir="t"/>
                    </a:cell3D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  <a:tr h="21552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1985</a:t>
                      </a:r>
                      <a:endParaRPr lang="en-IN" sz="1600" b="1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4873" marR="64873" marT="0" marB="0">
                    <a:cell3D prstMaterial="dkEdge">
                      <a:bevel w="77470" h="12700" prst="softRound"/>
                      <a:lightRig rig="flood" dir="t"/>
                    </a:cell3D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u="none" strike="noStrike">
                          <a:effectLst/>
                          <a:latin typeface="Times New Roman" pitchFamily="18" charset="0"/>
                          <a:cs typeface="Times New Roman" pitchFamily="18" charset="0"/>
                          <a:hlinkClick r:id="rId5" tooltip="1 µm process"/>
                        </a:rPr>
                        <a:t>1 µm</a:t>
                      </a:r>
                      <a:r>
                        <a:rPr lang="en-US" sz="1600" b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IN" sz="1600" b="1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4873" marR="64873" marT="0" marB="0">
                    <a:cell3D prstMaterial="dkEdge">
                      <a:bevel w="77470" h="12700" prst="softRound"/>
                      <a:lightRig rig="flood" dir="t"/>
                    </a:cell3D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  <a:tr h="21552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1989</a:t>
                      </a:r>
                      <a:endParaRPr lang="en-IN" sz="1600" b="1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4873" marR="64873" marT="0" marB="0">
                    <a:cell3D prstMaterial="dkEdge">
                      <a:bevel w="77470" h="12700" prst="softRound"/>
                      <a:lightRig rig="flood" dir="t"/>
                    </a:cell3D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u="none" strike="noStrike">
                          <a:effectLst/>
                          <a:latin typeface="Times New Roman" pitchFamily="18" charset="0"/>
                          <a:cs typeface="Times New Roman" pitchFamily="18" charset="0"/>
                          <a:hlinkClick r:id="rId6" tooltip="800 nanometer"/>
                        </a:rPr>
                        <a:t>800 nm</a:t>
                      </a:r>
                      <a:r>
                        <a:rPr lang="en-US" sz="1600" b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IN" sz="1600" b="1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4873" marR="64873" marT="0" marB="0">
                    <a:cell3D prstMaterial="dkEdge">
                      <a:bevel w="77470" h="12700" prst="softRound"/>
                      <a:lightRig rig="flood" dir="t"/>
                    </a:cell3D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  <a:tr h="21552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1994</a:t>
                      </a:r>
                      <a:endParaRPr lang="en-IN" sz="1600" b="1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4873" marR="64873" marT="0" marB="0">
                    <a:cell3D prstMaterial="dkEdge">
                      <a:bevel w="77470" h="12700" prst="softRound"/>
                      <a:lightRig rig="flood" dir="t"/>
                    </a:cell3D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u="none" strike="noStrike">
                          <a:effectLst/>
                          <a:latin typeface="Times New Roman" pitchFamily="18" charset="0"/>
                          <a:cs typeface="Times New Roman" pitchFamily="18" charset="0"/>
                          <a:hlinkClick r:id="rId7" tooltip="600 nanometer"/>
                        </a:rPr>
                        <a:t>600 nm</a:t>
                      </a:r>
                      <a:r>
                        <a:rPr lang="en-US" sz="1600" b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IN" sz="1600" b="1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4873" marR="64873" marT="0" marB="0">
                    <a:cell3D prstMaterial="dkEdge">
                      <a:bevel w="77470" h="12700" prst="softRound"/>
                      <a:lightRig rig="flood" dir="t"/>
                    </a:cell3D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  <a:tr h="21552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1995</a:t>
                      </a:r>
                      <a:endParaRPr lang="en-IN" sz="1600" b="1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4873" marR="64873" marT="0" marB="0">
                    <a:cell3D prstMaterial="dkEdge">
                      <a:bevel w="77470" h="12700" prst="softRound"/>
                      <a:lightRig rig="flood" dir="t"/>
                    </a:cell3D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u="none" strike="noStrike">
                          <a:effectLst/>
                          <a:latin typeface="Times New Roman" pitchFamily="18" charset="0"/>
                          <a:cs typeface="Times New Roman" pitchFamily="18" charset="0"/>
                          <a:hlinkClick r:id="rId8" tooltip="350 nanometer"/>
                        </a:rPr>
                        <a:t>350 nm</a:t>
                      </a:r>
                      <a:r>
                        <a:rPr lang="en-US" sz="1600" b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IN" sz="1600" b="1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4873" marR="64873" marT="0" marB="0">
                    <a:cell3D prstMaterial="dkEdge">
                      <a:bevel w="77470" h="12700" prst="softRound"/>
                      <a:lightRig rig="flood" dir="t"/>
                    </a:cell3D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  <a:tr h="21552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1997</a:t>
                      </a:r>
                      <a:endParaRPr lang="en-IN" sz="1600" b="1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4873" marR="64873" marT="0" marB="0">
                    <a:cell3D prstMaterial="dkEdge">
                      <a:bevel w="77470" h="12700" prst="softRound"/>
                      <a:lightRig rig="flood" dir="t"/>
                    </a:cell3D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u="none" strike="noStrike">
                          <a:effectLst/>
                          <a:latin typeface="Times New Roman" pitchFamily="18" charset="0"/>
                          <a:cs typeface="Times New Roman" pitchFamily="18" charset="0"/>
                          <a:hlinkClick r:id="rId9" tooltip="180 nanometer"/>
                        </a:rPr>
                        <a:t>250 nm</a:t>
                      </a:r>
                      <a:r>
                        <a:rPr lang="en-US" sz="1600" b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IN" sz="1600" b="1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4873" marR="64873" marT="0" marB="0">
                    <a:cell3D prstMaterial="dkEdge">
                      <a:bevel w="77470" h="12700" prst="softRound"/>
                      <a:lightRig rig="flood" dir="t"/>
                    </a:cell3D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  <a:tr h="21552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1999</a:t>
                      </a:r>
                      <a:endParaRPr lang="en-IN" sz="1600" b="1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4873" marR="64873" marT="0" marB="0">
                    <a:cell3D prstMaterial="dkEdge">
                      <a:bevel w="77470" h="12700" prst="softRound"/>
                      <a:lightRig rig="flood" dir="t"/>
                    </a:cell3D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u="none" strike="noStrike">
                          <a:effectLst/>
                          <a:latin typeface="Times New Roman" pitchFamily="18" charset="0"/>
                          <a:cs typeface="Times New Roman" pitchFamily="18" charset="0"/>
                          <a:hlinkClick r:id="rId9" tooltip="180 nanometer"/>
                        </a:rPr>
                        <a:t>180 nm</a:t>
                      </a:r>
                      <a:r>
                        <a:rPr lang="en-US" sz="1600" b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IN" sz="1600" b="1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4873" marR="64873" marT="0" marB="0">
                    <a:cell3D prstMaterial="dkEdge">
                      <a:bevel w="77470" h="12700" prst="softRound"/>
                      <a:lightRig rig="flood" dir="t"/>
                    </a:cell3D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  <a:tr h="21552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2001</a:t>
                      </a:r>
                      <a:endParaRPr lang="en-IN" sz="1600" b="1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4873" marR="64873" marT="0" marB="0">
                    <a:cell3D prstMaterial="dkEdge">
                      <a:bevel w="77470" h="12700" prst="softRound"/>
                      <a:lightRig rig="flood" dir="t"/>
                    </a:cell3D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130 nm </a:t>
                      </a:r>
                      <a:endParaRPr lang="en-IN" sz="1600" b="1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4873" marR="64873" marT="0" marB="0">
                    <a:cell3D prstMaterial="dkEdge">
                      <a:bevel w="77470" h="12700" prst="softRound"/>
                      <a:lightRig rig="flood" dir="t"/>
                    </a:cell3D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  <a:tr h="21552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2004</a:t>
                      </a:r>
                      <a:endParaRPr lang="en-IN" sz="1600" b="1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4873" marR="64873" marT="0" marB="0">
                    <a:cell3D prstMaterial="dkEdge">
                      <a:bevel w="77470" h="12700" prst="softRound"/>
                      <a:lightRig rig="flood" dir="t"/>
                    </a:cell3D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90 nm</a:t>
                      </a:r>
                      <a:endParaRPr lang="en-IN" sz="1600" b="1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4873" marR="64873" marT="0" marB="0">
                    <a:cell3D prstMaterial="dkEdge">
                      <a:bevel w="77470" h="12700" prst="softRound"/>
                      <a:lightRig rig="flood" dir="t"/>
                    </a:cell3D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  <a:tr h="21552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2006</a:t>
                      </a:r>
                      <a:endParaRPr lang="en-IN" sz="1600" b="1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4873" marR="64873" marT="0" marB="0">
                    <a:cell3D prstMaterial="dkEdge">
                      <a:bevel w="77470" h="12700" prst="softRound"/>
                      <a:lightRig rig="flood" dir="t"/>
                    </a:cell3D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65 nm</a:t>
                      </a:r>
                      <a:endParaRPr lang="en-IN" sz="1600" b="1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4873" marR="64873" marT="0" marB="0">
                    <a:cell3D prstMaterial="dkEdge">
                      <a:bevel w="77470" h="12700" prst="softRound"/>
                      <a:lightRig rig="flood" dir="t"/>
                    </a:cell3D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  <a:tr h="21552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2008</a:t>
                      </a:r>
                      <a:endParaRPr lang="en-IN" sz="1600" b="1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4873" marR="64873" marT="0" marB="0">
                    <a:cell3D prstMaterial="dkEdge">
                      <a:bevel w="77470" h="12700" prst="softRound"/>
                      <a:lightRig rig="flood" dir="t"/>
                    </a:cell3D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45 nm</a:t>
                      </a:r>
                      <a:endParaRPr lang="en-IN" sz="1600" b="1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4873" marR="64873" marT="0" marB="0">
                    <a:cell3D prstMaterial="dkEdge">
                      <a:bevel w="77470" h="12700" prst="softRound"/>
                      <a:lightRig rig="flood" dir="t"/>
                    </a:cell3D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  <a:tr h="21552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2010</a:t>
                      </a:r>
                      <a:endParaRPr lang="en-IN" sz="1600" b="1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4873" marR="64873" marT="0" marB="0">
                    <a:cell3D prstMaterial="dkEdge">
                      <a:bevel w="77470" h="12700" prst="softRound"/>
                      <a:lightRig rig="flood" dir="t"/>
                    </a:cell3D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32 nm</a:t>
                      </a:r>
                      <a:endParaRPr lang="en-IN" sz="1600" b="1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4873" marR="64873" marT="0" marB="0">
                    <a:cell3D prstMaterial="dkEdge">
                      <a:bevel w="77470" h="12700" prst="softRound"/>
                      <a:lightRig rig="flood" dir="t"/>
                    </a:cell3D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  <a:tr h="21552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2012</a:t>
                      </a:r>
                      <a:endParaRPr lang="en-IN" sz="1600" b="1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4873" marR="64873" marT="0" marB="0">
                    <a:cell3D prstMaterial="dkEdge">
                      <a:bevel w="77470" h="12700" prst="softRound"/>
                      <a:lightRig rig="flood" dir="t"/>
                    </a:cell3D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22 nm</a:t>
                      </a:r>
                      <a:endParaRPr lang="en-IN" sz="1600" b="1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4873" marR="64873" marT="0" marB="0">
                    <a:cell3D prstMaterial="dkEdge">
                      <a:bevel w="77470" h="12700" prst="softRound"/>
                      <a:lightRig rig="flood" dir="t"/>
                    </a:cell3D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  <a:tr h="21552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2014</a:t>
                      </a:r>
                      <a:endParaRPr lang="en-IN" sz="1600" b="1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4873" marR="64873" marT="0" marB="0">
                    <a:cell3D prstMaterial="dkEdge">
                      <a:bevel w="77470" h="12700" prst="softRound"/>
                      <a:lightRig rig="flood" dir="t"/>
                    </a:cell3D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14 nm</a:t>
                      </a:r>
                      <a:endParaRPr lang="en-IN" sz="1600" b="1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4873" marR="64873" marT="0" marB="0">
                    <a:cell3D prstMaterial="dkEdge">
                      <a:bevel w="77470" h="12700" prst="softRound"/>
                      <a:lightRig rig="flood" dir="t"/>
                    </a:cell3D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  <a:tr h="21552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2017</a:t>
                      </a:r>
                      <a:endParaRPr lang="en-IN" sz="1600" b="1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4873" marR="64873" marT="0" marB="0">
                    <a:cell3D prstMaterial="dkEdge">
                      <a:bevel w="77470" h="12700" prst="softRound"/>
                      <a:lightRig rig="flood" dir="t"/>
                    </a:cell3D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10 nm</a:t>
                      </a:r>
                      <a:endParaRPr lang="en-IN" sz="1600" b="1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4873" marR="64873" marT="0" marB="0">
                    <a:cell3D prstMaterial="dkEdge">
                      <a:bevel w="77470" h="12700" prst="softRound"/>
                      <a:lightRig rig="flood" dir="t"/>
                    </a:cell3D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  <a:tr h="21552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2018</a:t>
                      </a:r>
                      <a:endParaRPr lang="en-IN" sz="1600" b="1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4873" marR="64873" marT="0" marB="0">
                    <a:cell3D prstMaterial="dkEdge">
                      <a:bevel w="77470" h="12700" prst="softRound"/>
                      <a:lightRig rig="flood" dir="t"/>
                    </a:cell3D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7 nm</a:t>
                      </a:r>
                      <a:endParaRPr lang="en-IN" sz="1600" b="1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4873" marR="64873" marT="0" marB="0">
                    <a:cell3D prstMaterial="dkEdge">
                      <a:bevel w="77470" h="12700" prst="softRound"/>
                      <a:lightRig rig="flood" dir="t"/>
                    </a:cell3D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  <a:tr h="21552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~2020</a:t>
                      </a:r>
                      <a:endParaRPr lang="en-IN" sz="1600" b="1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4873" marR="64873" marT="0" marB="0">
                    <a:cell3D prstMaterial="dkEdge">
                      <a:bevel w="77470" h="12700" prst="softRound"/>
                      <a:lightRig rig="flood" dir="t"/>
                    </a:cell3D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5 nm</a:t>
                      </a:r>
                      <a:endParaRPr lang="en-IN" sz="1600" b="1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4873" marR="64873" marT="0" marB="0">
                    <a:cell3D prstMaterial="dkEdge">
                      <a:bevel w="77470" h="12700" prst="softRound"/>
                      <a:lightRig rig="flood" dir="t"/>
                    </a:cell3D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97734736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</p:spPr>
        <p:txBody>
          <a:bodyPr/>
          <a:lstStyle/>
          <a:p>
            <a:pPr eaLnBrk="1" hangingPunct="1"/>
            <a:r>
              <a:rPr lang="en-US" b="1" dirty="0" smtClean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00B0F0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FEYNMAN GATE</a:t>
            </a:r>
          </a:p>
        </p:txBody>
      </p:sp>
      <p:pic>
        <p:nvPicPr>
          <p:cNvPr id="36867" name="Content Placeholder 3"/>
          <p:cNvPicPr>
            <a:picLocks noGrp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0" y="1600200"/>
            <a:ext cx="9144000" cy="5257800"/>
          </a:xfrm>
        </p:spPr>
      </p:pic>
    </p:spTree>
    <p:extLst>
      <p:ext uri="{BB962C8B-B14F-4D97-AF65-F5344CB8AC3E}">
        <p14:creationId xmlns="" xmlns:p14="http://schemas.microsoft.com/office/powerpoint/2010/main" val="1982691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1143000"/>
          </a:xfrm>
        </p:spPr>
        <p:txBody>
          <a:bodyPr/>
          <a:lstStyle/>
          <a:p>
            <a:r>
              <a:rPr lang="en-US" b="1" dirty="0" smtClean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00B0F0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  <a:latin typeface="Bodoni MT" panose="02070603080606020203" pitchFamily="18" charset="0"/>
                <a:cs typeface="Times New Roman" pitchFamily="18" charset="0"/>
              </a:rPr>
              <a:t>FREDKIN GATE</a:t>
            </a:r>
            <a:endParaRPr lang="en-US" b="1" dirty="0" smtClean="0">
              <a:ln w="31550" cmpd="sng">
                <a:gradFill>
                  <a:gsLst>
                    <a:gs pos="25000">
                      <a:schemeClr val="accent1">
                        <a:shade val="25000"/>
                        <a:satMod val="190000"/>
                      </a:schemeClr>
                    </a:gs>
                    <a:gs pos="80000">
                      <a:schemeClr val="accent1">
                        <a:tint val="75000"/>
                        <a:satMod val="190000"/>
                      </a:schemeClr>
                    </a:gs>
                  </a:gsLst>
                  <a:lin ang="5400000"/>
                </a:gradFill>
                <a:prstDash val="solid"/>
              </a:ln>
              <a:solidFill>
                <a:srgbClr val="00B0F0"/>
              </a:solidFill>
              <a:effectLst>
                <a:outerShdw blurRad="41275" dist="12700" dir="12000000" algn="tl" rotWithShape="0">
                  <a:srgbClr val="000000">
                    <a:alpha val="40000"/>
                  </a:srgbClr>
                </a:outerShdw>
              </a:effectLst>
              <a:latin typeface="Bodoni MT" panose="02070603080606020203" pitchFamily="18" charset="0"/>
            </a:endParaRPr>
          </a:p>
        </p:txBody>
      </p:sp>
      <p:pic>
        <p:nvPicPr>
          <p:cNvPr id="38916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551384"/>
            <a:ext cx="9144000" cy="5334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="" xmlns:p14="http://schemas.microsoft.com/office/powerpoint/2010/main" val="98794481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itle 1"/>
          <p:cNvSpPr>
            <a:spLocks noGrp="1"/>
          </p:cNvSpPr>
          <p:nvPr>
            <p:ph type="title"/>
          </p:nvPr>
        </p:nvSpPr>
        <p:spPr>
          <a:xfrm>
            <a:off x="0" y="2438400"/>
            <a:ext cx="9144000" cy="1143000"/>
          </a:xfrm>
        </p:spPr>
        <p:txBody>
          <a:bodyPr/>
          <a:lstStyle/>
          <a:p>
            <a:pPr algn="ctr" eaLnBrk="1" hangingPunct="1"/>
            <a:r>
              <a:rPr lang="en-US" sz="5400" b="1" dirty="0" smtClean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00B0F0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  <a:latin typeface="Bodoni MT" panose="02070603080606020203" pitchFamily="18" charset="0"/>
                <a:cs typeface="Times New Roman" pitchFamily="18" charset="0"/>
              </a:rPr>
              <a:t>MULTILATER CROSSING</a:t>
            </a:r>
          </a:p>
        </p:txBody>
      </p:sp>
    </p:spTree>
    <p:extLst>
      <p:ext uri="{BB962C8B-B14F-4D97-AF65-F5344CB8AC3E}">
        <p14:creationId xmlns="" xmlns:p14="http://schemas.microsoft.com/office/powerpoint/2010/main" val="1916318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pPr eaLnBrk="1" hangingPunct="1"/>
            <a:r>
              <a:rPr lang="en-US" b="1" dirty="0" smtClean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00B0F0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  <a:latin typeface="Bodoni MT" panose="02070603080606020203" pitchFamily="18" charset="0"/>
                <a:cs typeface="Times New Roman" pitchFamily="18" charset="0"/>
              </a:rPr>
              <a:t>FREDKIN GATE</a:t>
            </a:r>
          </a:p>
        </p:txBody>
      </p:sp>
      <p:pic>
        <p:nvPicPr>
          <p:cNvPr id="46084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51720" y="1052736"/>
            <a:ext cx="5292824" cy="580526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="" xmlns:p14="http://schemas.microsoft.com/office/powerpoint/2010/main" val="1578381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eaLnBrk="1" hangingPunct="1"/>
            <a:r>
              <a:rPr lang="en-US" b="1" dirty="0" smtClean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00B0F0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  <a:latin typeface="Bodoni MT" panose="02070603080606020203" pitchFamily="18" charset="0"/>
                <a:cs typeface="Times New Roman" pitchFamily="18" charset="0"/>
              </a:rPr>
              <a:t>FEYNMAN GATE</a:t>
            </a:r>
          </a:p>
        </p:txBody>
      </p:sp>
      <p:pic>
        <p:nvPicPr>
          <p:cNvPr id="48131" name="Content Placeholder 3"/>
          <p:cNvPicPr>
            <a:picLocks noGrp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762000" y="1219200"/>
            <a:ext cx="7696200" cy="56388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="" xmlns:p14="http://schemas.microsoft.com/office/powerpoint/2010/main" val="3276013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304800" y="1905000"/>
          <a:ext cx="8534398" cy="2871851"/>
        </p:xfrm>
        <a:graphic>
          <a:graphicData uri="http://schemas.openxmlformats.org/drawingml/2006/table">
            <a:tbl>
              <a:tblPr/>
              <a:tblGrid>
                <a:gridCol w="10668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3204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7182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82752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971824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882752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971824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882752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  <a:gridCol w="971824">
                  <a:extLst>
                    <a:ext uri="{9D8B030D-6E8A-4147-A177-3AD203B41FA5}">
                      <a16:colId xmlns:a16="http://schemas.microsoft.com/office/drawing/2014/main" xmlns="" val="20008"/>
                    </a:ext>
                  </a:extLst>
                </a:gridCol>
              </a:tblGrid>
              <a:tr h="51938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endParaRPr lang="en-US" sz="18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6343" marR="5634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800" b="1" dirty="0">
                          <a:latin typeface="Times New Roman"/>
                          <a:ea typeface="Calibri"/>
                          <a:cs typeface="Times New Roman"/>
                        </a:rPr>
                        <a:t>Feynman gate</a:t>
                      </a:r>
                      <a:endParaRPr lang="en-US" sz="18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6343" marR="5634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800" b="1">
                          <a:latin typeface="Times New Roman"/>
                          <a:ea typeface="Calibri"/>
                          <a:cs typeface="Times New Roman"/>
                        </a:rPr>
                        <a:t>Fredkin gate</a:t>
                      </a:r>
                      <a:endParaRPr lang="en-US" sz="18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6343" marR="5634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800" b="1">
                          <a:latin typeface="Times New Roman"/>
                          <a:ea typeface="Calibri"/>
                          <a:cs typeface="Times New Roman"/>
                        </a:rPr>
                        <a:t>Toffoli gate</a:t>
                      </a:r>
                      <a:endParaRPr lang="en-US" sz="18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6343" marR="5634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800" b="1" dirty="0">
                          <a:latin typeface="Times New Roman"/>
                          <a:ea typeface="Calibri"/>
                          <a:cs typeface="Times New Roman"/>
                        </a:rPr>
                        <a:t>Peres gate</a:t>
                      </a:r>
                      <a:endParaRPr lang="en-US" sz="18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6343" marR="5634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4741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b="1" dirty="0">
                          <a:latin typeface="Times New Roman"/>
                          <a:ea typeface="Calibri"/>
                          <a:cs typeface="Times New Roman"/>
                        </a:rPr>
                        <a:t>Parameters</a:t>
                      </a:r>
                      <a:endParaRPr lang="en-US" sz="14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6343" marR="5634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b="1">
                          <a:latin typeface="Times New Roman"/>
                          <a:ea typeface="Calibri"/>
                          <a:cs typeface="Times New Roman"/>
                        </a:rPr>
                        <a:t>Coplanar crossing</a:t>
                      </a:r>
                      <a:endParaRPr lang="en-U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6343" marR="5634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b="1" dirty="0">
                          <a:latin typeface="Times New Roman"/>
                          <a:ea typeface="Calibri"/>
                          <a:cs typeface="Times New Roman"/>
                        </a:rPr>
                        <a:t>Multilayer crossing</a:t>
                      </a:r>
                      <a:endParaRPr lang="en-US" sz="14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6343" marR="5634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b="1">
                          <a:latin typeface="Times New Roman"/>
                          <a:ea typeface="Calibri"/>
                          <a:cs typeface="Times New Roman"/>
                        </a:rPr>
                        <a:t>Coplanar crossing</a:t>
                      </a:r>
                      <a:endParaRPr lang="en-U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6343" marR="5634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b="1" dirty="0">
                          <a:latin typeface="Times New Roman"/>
                          <a:ea typeface="Calibri"/>
                          <a:cs typeface="Times New Roman"/>
                        </a:rPr>
                        <a:t>Multilayer crossing</a:t>
                      </a:r>
                      <a:endParaRPr lang="en-US" sz="14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6343" marR="5634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b="1">
                          <a:latin typeface="Times New Roman"/>
                          <a:ea typeface="Calibri"/>
                          <a:cs typeface="Times New Roman"/>
                        </a:rPr>
                        <a:t>Coplanar crossing</a:t>
                      </a:r>
                      <a:endParaRPr lang="en-U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6343" marR="5634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b="1" dirty="0">
                          <a:latin typeface="Times New Roman"/>
                          <a:ea typeface="Calibri"/>
                          <a:cs typeface="Times New Roman"/>
                        </a:rPr>
                        <a:t>Multilayer crossing</a:t>
                      </a:r>
                      <a:endParaRPr lang="en-US" sz="14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6343" marR="5634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b="1">
                          <a:latin typeface="Times New Roman"/>
                          <a:ea typeface="Calibri"/>
                          <a:cs typeface="Times New Roman"/>
                        </a:rPr>
                        <a:t>Coplanar crossing</a:t>
                      </a:r>
                      <a:endParaRPr lang="en-U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6343" marR="5634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b="1" dirty="0">
                          <a:latin typeface="Times New Roman"/>
                          <a:ea typeface="Calibri"/>
                          <a:cs typeface="Times New Roman"/>
                        </a:rPr>
                        <a:t>Multilayer crossing</a:t>
                      </a:r>
                      <a:endParaRPr lang="en-US" sz="14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6343" marR="5634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1938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800" b="1" dirty="0">
                          <a:latin typeface="Times New Roman"/>
                          <a:ea typeface="Calibri"/>
                          <a:cs typeface="Times New Roman"/>
                        </a:rPr>
                        <a:t>No. of cells</a:t>
                      </a:r>
                      <a:endParaRPr lang="en-US" sz="18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6343" marR="5634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800" b="0" dirty="0">
                          <a:latin typeface="Times New Roman"/>
                          <a:ea typeface="Calibri"/>
                          <a:cs typeface="Times New Roman"/>
                        </a:rPr>
                        <a:t>122</a:t>
                      </a:r>
                      <a:endParaRPr lang="en-US" sz="1800" b="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6343" marR="5634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800" b="1" dirty="0">
                          <a:latin typeface="Times New Roman"/>
                          <a:ea typeface="Calibri"/>
                          <a:cs typeface="Times New Roman"/>
                        </a:rPr>
                        <a:t>77</a:t>
                      </a:r>
                      <a:endParaRPr lang="en-US" sz="18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6343" marR="5634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800" b="0" dirty="0">
                          <a:latin typeface="Times New Roman"/>
                          <a:ea typeface="Calibri"/>
                          <a:cs typeface="Times New Roman"/>
                        </a:rPr>
                        <a:t>392</a:t>
                      </a:r>
                      <a:endParaRPr lang="en-US" sz="1800" b="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6343" marR="5634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800" b="1">
                          <a:latin typeface="Times New Roman"/>
                          <a:ea typeface="Calibri"/>
                          <a:cs typeface="Times New Roman"/>
                        </a:rPr>
                        <a:t>133</a:t>
                      </a:r>
                      <a:endParaRPr lang="en-US" sz="18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6343" marR="5634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800" b="0" dirty="0">
                          <a:latin typeface="Times New Roman"/>
                          <a:ea typeface="Calibri"/>
                          <a:cs typeface="Times New Roman"/>
                        </a:rPr>
                        <a:t>131</a:t>
                      </a:r>
                      <a:endParaRPr lang="en-US" sz="1800" b="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6343" marR="5634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800" b="1">
                          <a:latin typeface="Times New Roman"/>
                          <a:ea typeface="Calibri"/>
                          <a:cs typeface="Times New Roman"/>
                        </a:rPr>
                        <a:t>90</a:t>
                      </a:r>
                      <a:endParaRPr lang="en-US" sz="18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6343" marR="5634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800" b="0" dirty="0">
                          <a:latin typeface="Times New Roman"/>
                          <a:ea typeface="Calibri"/>
                          <a:cs typeface="Times New Roman"/>
                        </a:rPr>
                        <a:t>310</a:t>
                      </a:r>
                      <a:endParaRPr lang="en-US" sz="1800" b="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6343" marR="5634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800" b="1" dirty="0">
                          <a:latin typeface="Times New Roman"/>
                          <a:ea typeface="Calibri"/>
                          <a:cs typeface="Times New Roman"/>
                        </a:rPr>
                        <a:t>194</a:t>
                      </a:r>
                      <a:endParaRPr lang="en-US" sz="18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6343" marR="5634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938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800" b="1" dirty="0" smtClean="0">
                          <a:latin typeface="Times New Roman"/>
                          <a:ea typeface="Calibri"/>
                          <a:cs typeface="Times New Roman"/>
                        </a:rPr>
                        <a:t>Area-nm</a:t>
                      </a:r>
                      <a:r>
                        <a:rPr lang="en-US" sz="1800" b="1" baseline="30000" dirty="0" smtClean="0">
                          <a:latin typeface="Times New Roman"/>
                          <a:ea typeface="Calibri"/>
                          <a:cs typeface="Times New Roman"/>
                        </a:rPr>
                        <a:t>2</a:t>
                      </a:r>
                      <a:endParaRPr lang="en-US" sz="18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6343" marR="5634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800" b="0" dirty="0">
                          <a:latin typeface="Times New Roman"/>
                          <a:ea typeface="Calibri"/>
                          <a:cs typeface="Times New Roman"/>
                        </a:rPr>
                        <a:t>39528</a:t>
                      </a:r>
                      <a:endParaRPr lang="en-US" sz="1800" b="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6343" marR="5634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800" b="1" dirty="0">
                          <a:latin typeface="Times New Roman"/>
                          <a:ea typeface="Calibri"/>
                          <a:cs typeface="Times New Roman"/>
                        </a:rPr>
                        <a:t>24948</a:t>
                      </a:r>
                      <a:endParaRPr lang="en-US" sz="18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6343" marR="5634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800" b="0" dirty="0">
                          <a:latin typeface="Times New Roman"/>
                          <a:ea typeface="Calibri"/>
                          <a:cs typeface="Times New Roman"/>
                        </a:rPr>
                        <a:t>127008</a:t>
                      </a:r>
                      <a:endParaRPr lang="en-US" sz="1800" b="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6343" marR="5634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800" b="1">
                          <a:latin typeface="Times New Roman"/>
                          <a:ea typeface="Calibri"/>
                          <a:cs typeface="Times New Roman"/>
                        </a:rPr>
                        <a:t>43092</a:t>
                      </a:r>
                      <a:endParaRPr lang="en-US" sz="18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6343" marR="5634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800" b="0" dirty="0">
                          <a:latin typeface="Times New Roman"/>
                          <a:ea typeface="Calibri"/>
                          <a:cs typeface="Times New Roman"/>
                        </a:rPr>
                        <a:t>42444</a:t>
                      </a:r>
                      <a:endParaRPr lang="en-US" sz="1800" b="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6343" marR="5634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tabLst>
                          <a:tab pos="583565" algn="l"/>
                        </a:tabLst>
                      </a:pPr>
                      <a:r>
                        <a:rPr lang="en-US" sz="1800" b="1">
                          <a:latin typeface="Times New Roman"/>
                          <a:ea typeface="Calibri"/>
                          <a:cs typeface="Times New Roman"/>
                        </a:rPr>
                        <a:t>29160</a:t>
                      </a:r>
                      <a:endParaRPr lang="en-US" sz="18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6343" marR="5634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800" b="0" dirty="0">
                          <a:latin typeface="Times New Roman"/>
                          <a:ea typeface="Calibri"/>
                          <a:cs typeface="Times New Roman"/>
                        </a:rPr>
                        <a:t>100440</a:t>
                      </a:r>
                      <a:endParaRPr lang="en-US" sz="1800" b="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6343" marR="5634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800" b="1">
                          <a:latin typeface="Times New Roman"/>
                          <a:ea typeface="Calibri"/>
                          <a:cs typeface="Times New Roman"/>
                        </a:rPr>
                        <a:t>62856</a:t>
                      </a:r>
                      <a:endParaRPr lang="en-US" sz="18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6343" marR="5634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5472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800" b="1" dirty="0">
                          <a:latin typeface="Times New Roman"/>
                          <a:ea typeface="Calibri"/>
                          <a:cs typeface="Times New Roman"/>
                        </a:rPr>
                        <a:t>Simulation time</a:t>
                      </a:r>
                      <a:endParaRPr lang="en-US" sz="18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6343" marR="5634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800" b="0" dirty="0">
                          <a:latin typeface="Times New Roman"/>
                          <a:ea typeface="Calibri"/>
                          <a:cs typeface="Times New Roman"/>
                        </a:rPr>
                        <a:t>34s</a:t>
                      </a:r>
                      <a:endParaRPr lang="en-US" sz="1800" b="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6343" marR="5634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800" b="1" dirty="0">
                          <a:latin typeface="Times New Roman"/>
                          <a:ea typeface="Calibri"/>
                          <a:cs typeface="Times New Roman"/>
                        </a:rPr>
                        <a:t>27s</a:t>
                      </a:r>
                      <a:endParaRPr lang="en-US" sz="18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6343" marR="5634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800" b="0" dirty="0">
                          <a:latin typeface="Times New Roman"/>
                          <a:ea typeface="Calibri"/>
                          <a:cs typeface="Times New Roman"/>
                        </a:rPr>
                        <a:t>96s</a:t>
                      </a:r>
                      <a:endParaRPr lang="en-US" sz="1800" b="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6343" marR="5634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800" b="1" dirty="0">
                          <a:latin typeface="Times New Roman"/>
                          <a:ea typeface="Calibri"/>
                          <a:cs typeface="Times New Roman"/>
                        </a:rPr>
                        <a:t>45s</a:t>
                      </a:r>
                      <a:endParaRPr lang="en-US" sz="18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6343" marR="5634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800" b="0" dirty="0">
                          <a:latin typeface="Times New Roman"/>
                          <a:ea typeface="Calibri"/>
                          <a:cs typeface="Times New Roman"/>
                        </a:rPr>
                        <a:t>45s</a:t>
                      </a:r>
                      <a:endParaRPr lang="en-US" sz="1800" b="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6343" marR="5634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800" b="1" dirty="0">
                          <a:latin typeface="Times New Roman"/>
                          <a:ea typeface="Calibri"/>
                          <a:cs typeface="Times New Roman"/>
                        </a:rPr>
                        <a:t>35s</a:t>
                      </a:r>
                      <a:endParaRPr lang="en-US" sz="18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6343" marR="5634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800" b="0" dirty="0">
                          <a:latin typeface="Times New Roman"/>
                          <a:ea typeface="Calibri"/>
                          <a:cs typeface="Times New Roman"/>
                        </a:rPr>
                        <a:t>87s</a:t>
                      </a:r>
                      <a:endParaRPr lang="en-US" sz="1800" b="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6343" marR="5634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800" b="1" dirty="0">
                          <a:latin typeface="Times New Roman"/>
                          <a:ea typeface="Calibri"/>
                          <a:cs typeface="Times New Roman"/>
                        </a:rPr>
                        <a:t>65s</a:t>
                      </a:r>
                      <a:endParaRPr lang="en-US" sz="18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6343" marR="5634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sp>
        <p:nvSpPr>
          <p:cNvPr id="54332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00B0F0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  <a:latin typeface="Harlow Solid Italic" pitchFamily="82" charset="0"/>
                <a:cs typeface="Times New Roman" pitchFamily="18" charset="0"/>
              </a:rPr>
              <a:t>Coplanar  </a:t>
            </a:r>
            <a:r>
              <a:rPr lang="en-US" b="1" dirty="0" err="1" smtClean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00B0F0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  <a:latin typeface="Harlow Solid Italic" pitchFamily="82" charset="0"/>
                <a:cs typeface="Times New Roman" pitchFamily="18" charset="0"/>
              </a:rPr>
              <a:t>vs</a:t>
            </a:r>
            <a:r>
              <a:rPr lang="en-US" b="1" dirty="0" smtClean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00B0F0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  <a:latin typeface="Harlow Solid Italic" pitchFamily="82" charset="0"/>
                <a:cs typeface="Times New Roman" pitchFamily="18" charset="0"/>
              </a:rPr>
              <a:t> Multilayer</a:t>
            </a:r>
            <a:endParaRPr lang="en-US" b="1" dirty="0" smtClean="0">
              <a:ln w="31550" cmpd="sng">
                <a:gradFill>
                  <a:gsLst>
                    <a:gs pos="25000">
                      <a:schemeClr val="accent1">
                        <a:shade val="25000"/>
                        <a:satMod val="190000"/>
                      </a:schemeClr>
                    </a:gs>
                    <a:gs pos="80000">
                      <a:schemeClr val="accent1">
                        <a:tint val="75000"/>
                        <a:satMod val="190000"/>
                      </a:schemeClr>
                    </a:gs>
                  </a:gsLst>
                  <a:lin ang="5400000"/>
                </a:gradFill>
                <a:prstDash val="solid"/>
              </a:ln>
              <a:solidFill>
                <a:srgbClr val="00B0F0"/>
              </a:solidFill>
              <a:effectLst>
                <a:outerShdw blurRad="41275" dist="12700" dir="12000000" algn="tl" rotWithShape="0">
                  <a:srgbClr val="000000">
                    <a:alpha val="40000"/>
                  </a:srgbClr>
                </a:outerShdw>
              </a:effectLst>
              <a:latin typeface="Harlow Solid Italic" pitchFamily="82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27950736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00B0F0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  <a:latin typeface="Bodoni MT" panose="02070603080606020203" pitchFamily="18" charset="0"/>
                <a:cs typeface="Times New Roman" pitchFamily="18" charset="0"/>
              </a:rPr>
              <a:t>Full Adder</a:t>
            </a:r>
            <a:endParaRPr lang="en-US" b="1" dirty="0">
              <a:ln w="31550" cmpd="sng">
                <a:gradFill>
                  <a:gsLst>
                    <a:gs pos="25000">
                      <a:schemeClr val="accent1">
                        <a:shade val="25000"/>
                        <a:satMod val="190000"/>
                      </a:schemeClr>
                    </a:gs>
                    <a:gs pos="80000">
                      <a:schemeClr val="accent1">
                        <a:tint val="75000"/>
                        <a:satMod val="190000"/>
                      </a:schemeClr>
                    </a:gs>
                  </a:gsLst>
                  <a:lin ang="5400000"/>
                </a:gradFill>
                <a:prstDash val="solid"/>
              </a:ln>
              <a:solidFill>
                <a:srgbClr val="00B0F0"/>
              </a:solidFill>
              <a:effectLst>
                <a:outerShdw blurRad="41275" dist="12700" dir="12000000" algn="tl" rotWithShape="0">
                  <a:srgbClr val="000000">
                    <a:alpha val="40000"/>
                  </a:srgbClr>
                </a:outerShdw>
              </a:effectLst>
              <a:latin typeface="Bodoni MT" panose="02070603080606020203" pitchFamily="18" charset="0"/>
            </a:endParaRPr>
          </a:p>
        </p:txBody>
      </p:sp>
      <p:pic>
        <p:nvPicPr>
          <p:cNvPr id="4" name="Content Placeholder 5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539552" y="1340768"/>
            <a:ext cx="7920880" cy="511256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="" xmlns:p14="http://schemas.microsoft.com/office/powerpoint/2010/main" val="152772798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99392"/>
            <a:ext cx="8229600" cy="1143000"/>
          </a:xfrm>
        </p:spPr>
        <p:txBody>
          <a:bodyPr/>
          <a:lstStyle/>
          <a:p>
            <a:r>
              <a:rPr lang="en-IN" b="1" dirty="0" smtClean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00B0F0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  <a:latin typeface="Harlow Solid Italic" pitchFamily="82" charset="0"/>
                <a:ea typeface="GulimChe" pitchFamily="49" charset="-127"/>
              </a:rPr>
              <a:t>Contents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64704"/>
            <a:ext cx="8229600" cy="5001419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US" sz="2400" b="1" dirty="0" smtClean="0">
                <a:solidFill>
                  <a:schemeClr val="bg1">
                    <a:lumMod val="65000"/>
                  </a:schemeClr>
                </a:solidFill>
              </a:rPr>
              <a:t>REVERSIBLE LOGIC</a:t>
            </a:r>
          </a:p>
          <a:p>
            <a:pPr marL="973138"/>
            <a:r>
              <a:rPr lang="en-US" sz="1600" b="1" dirty="0" smtClean="0">
                <a:solidFill>
                  <a:schemeClr val="bg1">
                    <a:lumMod val="65000"/>
                  </a:schemeClr>
                </a:solidFill>
              </a:rPr>
              <a:t>Invention of computing devices</a:t>
            </a:r>
          </a:p>
          <a:p>
            <a:pPr marL="973138"/>
            <a:r>
              <a:rPr lang="en-US" sz="1600" b="1" dirty="0" smtClean="0">
                <a:solidFill>
                  <a:schemeClr val="bg1">
                    <a:lumMod val="65000"/>
                  </a:schemeClr>
                </a:solidFill>
              </a:rPr>
              <a:t>Scaling of MOSFET </a:t>
            </a:r>
          </a:p>
          <a:p>
            <a:pPr marL="973138"/>
            <a:r>
              <a:rPr lang="en-IN" sz="1600" b="1" dirty="0" smtClean="0">
                <a:solidFill>
                  <a:schemeClr val="bg1">
                    <a:lumMod val="65000"/>
                  </a:schemeClr>
                </a:solidFill>
              </a:rPr>
              <a:t>Emerging Logic Devices </a:t>
            </a:r>
            <a:endParaRPr lang="en-US" sz="1600" b="1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973138"/>
            <a:r>
              <a:rPr lang="en-US" sz="1600" b="1" dirty="0" smtClean="0">
                <a:solidFill>
                  <a:schemeClr val="bg1">
                    <a:lumMod val="65000"/>
                  </a:schemeClr>
                </a:solidFill>
              </a:rPr>
              <a:t>Reversibility in Real Life</a:t>
            </a:r>
          </a:p>
          <a:p>
            <a:pPr marL="973138"/>
            <a:r>
              <a:rPr lang="en-US" sz="1600" b="1" dirty="0" smtClean="0">
                <a:solidFill>
                  <a:schemeClr val="bg1">
                    <a:lumMod val="65000"/>
                  </a:schemeClr>
                </a:solidFill>
              </a:rPr>
              <a:t>Reversible Logic</a:t>
            </a:r>
          </a:p>
          <a:p>
            <a:pPr marL="973138"/>
            <a:r>
              <a:rPr lang="en-US" sz="1600" b="1" dirty="0" smtClean="0">
                <a:solidFill>
                  <a:schemeClr val="bg1">
                    <a:lumMod val="65000"/>
                  </a:schemeClr>
                </a:solidFill>
              </a:rPr>
              <a:t>Properties</a:t>
            </a:r>
          </a:p>
          <a:p>
            <a:pPr marL="973138">
              <a:buNone/>
            </a:pPr>
            <a:r>
              <a:rPr lang="en-US" sz="1600" b="1" dirty="0" smtClean="0">
                <a:solidFill>
                  <a:schemeClr val="bg1">
                    <a:lumMod val="65000"/>
                  </a:schemeClr>
                </a:solidFill>
              </a:rPr>
              <a:t>	Reversibility</a:t>
            </a:r>
          </a:p>
          <a:p>
            <a:pPr marL="973138">
              <a:buNone/>
            </a:pPr>
            <a:r>
              <a:rPr lang="en-US" sz="1600" b="1" dirty="0" smtClean="0">
                <a:solidFill>
                  <a:schemeClr val="bg1">
                    <a:lumMod val="65000"/>
                  </a:schemeClr>
                </a:solidFill>
              </a:rPr>
              <a:t>	Universality</a:t>
            </a:r>
          </a:p>
          <a:p>
            <a:pPr marL="973138">
              <a:buNone/>
            </a:pPr>
            <a:r>
              <a:rPr lang="en-US" sz="1600" b="1" dirty="0" smtClean="0">
                <a:solidFill>
                  <a:schemeClr val="bg1">
                    <a:lumMod val="65000"/>
                  </a:schemeClr>
                </a:solidFill>
              </a:rPr>
              <a:t>	Fault Tolerance</a:t>
            </a:r>
          </a:p>
          <a:p>
            <a:pPr marL="973138"/>
            <a:r>
              <a:rPr lang="en-US" sz="1600" b="1" dirty="0" smtClean="0">
                <a:solidFill>
                  <a:schemeClr val="bg1">
                    <a:lumMod val="65000"/>
                  </a:schemeClr>
                </a:solidFill>
              </a:rPr>
              <a:t>Reversible Logic Circuits</a:t>
            </a:r>
          </a:p>
          <a:p>
            <a:pPr>
              <a:buNone/>
            </a:pPr>
            <a:r>
              <a:rPr lang="en-US" sz="2400" b="1" dirty="0" smtClean="0">
                <a:solidFill>
                  <a:schemeClr val="bg1">
                    <a:lumMod val="65000"/>
                  </a:schemeClr>
                </a:solidFill>
              </a:rPr>
              <a:t>QCA</a:t>
            </a:r>
            <a:endParaRPr lang="en-US" sz="1600" b="1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973138"/>
            <a:r>
              <a:rPr lang="en-US" sz="1600" b="1" dirty="0" smtClean="0">
                <a:solidFill>
                  <a:schemeClr val="bg1">
                    <a:lumMod val="65000"/>
                  </a:schemeClr>
                </a:solidFill>
              </a:rPr>
              <a:t>Clocking</a:t>
            </a:r>
          </a:p>
          <a:p>
            <a:pPr marL="973138"/>
            <a:r>
              <a:rPr lang="en-US" sz="1600" b="1" dirty="0" smtClean="0">
                <a:solidFill>
                  <a:schemeClr val="bg1">
                    <a:lumMod val="65000"/>
                  </a:schemeClr>
                </a:solidFill>
              </a:rPr>
              <a:t>Types of wires</a:t>
            </a:r>
          </a:p>
          <a:p>
            <a:pPr marL="973138"/>
            <a:r>
              <a:rPr lang="en-US" sz="1600" b="1" dirty="0" smtClean="0">
                <a:solidFill>
                  <a:schemeClr val="bg1">
                    <a:lumMod val="65000"/>
                  </a:schemeClr>
                </a:solidFill>
              </a:rPr>
              <a:t>Examples</a:t>
            </a:r>
          </a:p>
          <a:p>
            <a:pPr marL="973138"/>
            <a:r>
              <a:rPr lang="en-US" sz="1600" b="1" dirty="0" smtClean="0"/>
              <a:t>Router</a:t>
            </a:r>
          </a:p>
          <a:p>
            <a:pPr marL="973138"/>
            <a:r>
              <a:rPr lang="en-IN" sz="1600" b="1" dirty="0" smtClean="0">
                <a:solidFill>
                  <a:schemeClr val="bg1">
                    <a:lumMod val="65000"/>
                  </a:schemeClr>
                </a:solidFill>
              </a:rPr>
              <a:t>Tools Used</a:t>
            </a:r>
            <a:endParaRPr lang="en-US" sz="1600" b="1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973138"/>
            <a:r>
              <a:rPr lang="en-IN" sz="1600" b="1" dirty="0" smtClean="0">
                <a:solidFill>
                  <a:schemeClr val="bg1">
                    <a:lumMod val="65000"/>
                  </a:schemeClr>
                </a:solidFill>
              </a:rPr>
              <a:t>Practical Feasibilities</a:t>
            </a:r>
            <a:endParaRPr lang="en-IN" sz="16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122" name="AutoShape 2" descr="Image result for router icon"/>
          <p:cNvSpPr>
            <a:spLocks noChangeAspect="1" noChangeArrowheads="1"/>
          </p:cNvSpPr>
          <p:nvPr/>
        </p:nvSpPr>
        <p:spPr bwMode="auto">
          <a:xfrm>
            <a:off x="155575" y="-1287463"/>
            <a:ext cx="3219450" cy="268605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24" name="AutoShape 4" descr="Image result for router icon"/>
          <p:cNvSpPr>
            <a:spLocks noChangeAspect="1" noChangeArrowheads="1"/>
          </p:cNvSpPr>
          <p:nvPr/>
        </p:nvSpPr>
        <p:spPr bwMode="auto">
          <a:xfrm>
            <a:off x="155575" y="-1287463"/>
            <a:ext cx="3219450" cy="268605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126" name="Picture 6" descr="Related imag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81450" y="2060848"/>
            <a:ext cx="5162550" cy="3429001"/>
          </a:xfrm>
          <a:prstGeom prst="ellipse">
            <a:avLst/>
          </a:prstGeom>
          <a:noFill/>
          <a:scene3d>
            <a:camera prst="orthographicFront"/>
            <a:lightRig rig="threePt" dir="t"/>
          </a:scene3d>
          <a:sp3d>
            <a:bevelT prst="angle"/>
          </a:sp3d>
        </p:spPr>
      </p:pic>
    </p:spTree>
    <p:extLst>
      <p:ext uri="{BB962C8B-B14F-4D97-AF65-F5344CB8AC3E}">
        <p14:creationId xmlns="" xmlns:p14="http://schemas.microsoft.com/office/powerpoint/2010/main" val="4837470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555776" y="260648"/>
            <a:ext cx="433323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4400" b="1" dirty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00B0F0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  <a:latin typeface="Harlow Solid Italic" pitchFamily="82" charset="0"/>
              </a:rPr>
              <a:t>Reversible Router</a:t>
            </a:r>
          </a:p>
        </p:txBody>
      </p:sp>
      <p:pic>
        <p:nvPicPr>
          <p:cNvPr id="7170" name="Picture 2" descr="E:\Kamaraj\Pen Drive\Book Chapter\Springer\Router Book\Images\Fig.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8520" y="1484784"/>
            <a:ext cx="9362852" cy="144878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5" name="Table 24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1228246471"/>
              </p:ext>
            </p:extLst>
          </p:nvPr>
        </p:nvGraphicFramePr>
        <p:xfrm>
          <a:off x="2161146" y="3717032"/>
          <a:ext cx="5040560" cy="2736304"/>
        </p:xfrm>
        <a:graphic>
          <a:graphicData uri="http://schemas.openxmlformats.org/drawingml/2006/table">
            <a:tbl>
              <a:tblPr firstRow="1" firstCol="1" bandRow="1" bandCol="1">
                <a:tableStyleId>{5940675A-B579-460E-94D1-54222C63F5DA}</a:tableStyleId>
              </a:tblPr>
              <a:tblGrid>
                <a:gridCol w="3229743"/>
                <a:gridCol w="1810817"/>
              </a:tblGrid>
              <a:tr h="351417">
                <a:tc>
                  <a:txBody>
                    <a:bodyPr/>
                    <a:lstStyle/>
                    <a:p>
                      <a:pPr algn="ctr" hangingPunct="0">
                        <a:lnSpc>
                          <a:spcPts val="1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Components of the Router</a:t>
                      </a:r>
                      <a:endParaRPr lang="en-IN" sz="2000" b="1" dirty="0"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ts val="1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Specification</a:t>
                      </a:r>
                      <a:endParaRPr lang="en-IN" sz="2000" b="1" dirty="0"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368663">
                <a:tc>
                  <a:txBody>
                    <a:bodyPr/>
                    <a:lstStyle/>
                    <a:p>
                      <a:pPr algn="ctr" hangingPunct="0">
                        <a:lnSpc>
                          <a:spcPts val="1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Decoder</a:t>
                      </a:r>
                      <a:endParaRPr lang="en-IN" sz="2000" dirty="0"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ts val="1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 to 4</a:t>
                      </a:r>
                      <a:endParaRPr lang="en-IN" sz="2000"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0" marR="0" marT="0" marB="0" anchor="ctr"/>
                </a:tc>
              </a:tr>
              <a:tr h="432048">
                <a:tc>
                  <a:txBody>
                    <a:bodyPr/>
                    <a:lstStyle/>
                    <a:p>
                      <a:pPr algn="ctr" hangingPunct="0">
                        <a:lnSpc>
                          <a:spcPts val="1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Memory Array</a:t>
                      </a:r>
                      <a:endParaRPr lang="en-IN" sz="2000"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ts val="1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4 × 4</a:t>
                      </a:r>
                      <a:endParaRPr lang="en-IN" sz="2000"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0" marR="0" marT="0" marB="0" anchor="ctr"/>
                </a:tc>
              </a:tr>
              <a:tr h="412903">
                <a:tc>
                  <a:txBody>
                    <a:bodyPr/>
                    <a:lstStyle/>
                    <a:p>
                      <a:pPr algn="ctr" hangingPunct="0">
                        <a:lnSpc>
                          <a:spcPts val="1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Multiplexer</a:t>
                      </a:r>
                      <a:endParaRPr lang="en-IN" sz="2000"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ts val="1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4 × 1</a:t>
                      </a:r>
                      <a:endParaRPr lang="en-IN" sz="2000"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0" marR="0" marT="0" marB="0" anchor="ctr"/>
                </a:tc>
              </a:tr>
              <a:tr h="379185">
                <a:tc>
                  <a:txBody>
                    <a:bodyPr/>
                    <a:lstStyle/>
                    <a:p>
                      <a:pPr algn="ctr" hangingPunct="0">
                        <a:lnSpc>
                          <a:spcPts val="1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Demultiplexer</a:t>
                      </a:r>
                      <a:endParaRPr lang="en-IN" sz="2000"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ts val="1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 × 4</a:t>
                      </a:r>
                      <a:endParaRPr lang="en-IN" sz="2000"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0" marR="0" marT="0" marB="0" anchor="ctr"/>
                </a:tc>
              </a:tr>
              <a:tr h="432048">
                <a:tc>
                  <a:txBody>
                    <a:bodyPr/>
                    <a:lstStyle/>
                    <a:p>
                      <a:pPr algn="ctr" hangingPunct="0">
                        <a:lnSpc>
                          <a:spcPts val="1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Parallel to serial Converter</a:t>
                      </a:r>
                      <a:endParaRPr lang="en-IN" sz="2000"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ts val="1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4 × 1</a:t>
                      </a:r>
                      <a:endParaRPr lang="en-IN" sz="2000"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0" marR="0" marT="0" marB="0" anchor="ctr"/>
                </a:tc>
              </a:tr>
              <a:tr h="360040">
                <a:tc>
                  <a:txBody>
                    <a:bodyPr/>
                    <a:lstStyle/>
                    <a:p>
                      <a:pPr algn="ctr" hangingPunct="0">
                        <a:lnSpc>
                          <a:spcPts val="1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Switch Fabric</a:t>
                      </a:r>
                      <a:endParaRPr lang="en-IN" sz="2000"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ts val="1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4 × 4</a:t>
                      </a:r>
                      <a:endParaRPr lang="en-IN" sz="2000" dirty="0"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0" marR="0" marT="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350646004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843808" y="332656"/>
            <a:ext cx="311816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4400" b="1" dirty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00B0F0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  <a:latin typeface="Harlow Solid Italic" pitchFamily="82" charset="0"/>
              </a:rPr>
              <a:t>Memory Cell</a:t>
            </a:r>
          </a:p>
        </p:txBody>
      </p:sp>
      <p:pic>
        <p:nvPicPr>
          <p:cNvPr id="8194" name="Picture 2" descr="E:\Kamaraj\Pen Drive\Book Chapter\Springer\Router Book\Images\Fig.3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439" y="1556792"/>
            <a:ext cx="8201025" cy="44100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39943997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512" y="31778"/>
            <a:ext cx="4511402" cy="339722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  <a:softEdge rad="127000"/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5"/>
          <p:cNvPicPr/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6265" y="2571750"/>
            <a:ext cx="4737735" cy="42862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glow rad="139700">
              <a:schemeClr val="accent5">
                <a:satMod val="175000"/>
                <a:alpha val="40000"/>
              </a:schemeClr>
            </a:glow>
            <a:reflection blurRad="12700" stA="38000" endPos="28000" dist="5000" dir="5400000" sy="-100000" algn="bl" rotWithShape="0"/>
          </a:effectLst>
          <a:extLst/>
        </p:spPr>
      </p:pic>
      <p:sp>
        <p:nvSpPr>
          <p:cNvPr id="5" name="Rectangle 4"/>
          <p:cNvSpPr/>
          <p:nvPr/>
        </p:nvSpPr>
        <p:spPr>
          <a:xfrm>
            <a:off x="4572000" y="332656"/>
            <a:ext cx="4572000" cy="175432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b="1" dirty="0">
                <a:latin typeface="Times New Roman" pitchFamily="18" charset="0"/>
                <a:cs typeface="Times New Roman" pitchFamily="18" charset="0"/>
              </a:rPr>
              <a:t>Source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: Intel transistors on microprocessors: Microprocessor Quick Reference Guide, Intel Research, </a:t>
            </a: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b="1" dirty="0" smtClean="0">
                <a:solidFill>
                  <a:schemeClr val="accent5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http</a:t>
            </a:r>
            <a:r>
              <a:rPr lang="en-US" b="1" dirty="0">
                <a:solidFill>
                  <a:schemeClr val="accent5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://www.intel.com/pressroom/kits/quickrefyr.htm</a:t>
            </a:r>
            <a:endParaRPr lang="en-IN" b="1" dirty="0">
              <a:solidFill>
                <a:schemeClr val="accent5">
                  <a:lumMod val="7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5496" y="3645024"/>
            <a:ext cx="828092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Times New Roman" pitchFamily="18" charset="0"/>
                <a:cs typeface="Times New Roman" pitchFamily="18" charset="0"/>
              </a:rPr>
              <a:t>Physical Constraints </a:t>
            </a:r>
            <a:endParaRPr lang="en-IN" b="1" dirty="0" smtClean="0">
              <a:latin typeface="Times New Roman" pitchFamily="18" charset="0"/>
              <a:cs typeface="Times New Roman" pitchFamily="18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Miniaturization (A)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Minimum </a:t>
            </a:r>
            <a:r>
              <a:rPr lang="en-IN" dirty="0">
                <a:latin typeface="Times New Roman" pitchFamily="18" charset="0"/>
                <a:cs typeface="Times New Roman" pitchFamily="18" charset="0"/>
              </a:rPr>
              <a:t>channel 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width (L) devices = </a:t>
            </a:r>
            <a:r>
              <a:rPr lang="en-IN" dirty="0">
                <a:latin typeface="Times New Roman" pitchFamily="18" charset="0"/>
                <a:cs typeface="Times New Roman" pitchFamily="18" charset="0"/>
              </a:rPr>
              <a:t>greater than </a:t>
            </a:r>
            <a:r>
              <a:rPr lang="en-IN" i="1" dirty="0" err="1">
                <a:latin typeface="Times New Roman" pitchFamily="18" charset="0"/>
                <a:cs typeface="Times New Roman" pitchFamily="18" charset="0"/>
              </a:rPr>
              <a:t>kT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IN" dirty="0">
                <a:latin typeface="Times New Roman" pitchFamily="18" charset="0"/>
                <a:cs typeface="Times New Roman" pitchFamily="18" charset="0"/>
              </a:rPr>
              <a:t>G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ate </a:t>
            </a:r>
            <a:r>
              <a:rPr lang="en-IN" dirty="0">
                <a:latin typeface="Times New Roman" pitchFamily="18" charset="0"/>
                <a:cs typeface="Times New Roman" pitchFamily="18" charset="0"/>
              </a:rPr>
              <a:t>insulator 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thickness (</a:t>
            </a:r>
            <a:r>
              <a:rPr lang="en-IN" dirty="0" err="1" smtClean="0"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IN" baseline="-25000" dirty="0" err="1" smtClean="0">
                <a:latin typeface="Times New Roman" pitchFamily="18" charset="0"/>
                <a:cs typeface="Times New Roman" pitchFamily="18" charset="0"/>
              </a:rPr>
              <a:t>Ox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) and 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Operating voltage (V</a:t>
            </a:r>
            <a:r>
              <a:rPr lang="en-US" baseline="-25000" dirty="0" smtClean="0">
                <a:latin typeface="Times New Roman" pitchFamily="18" charset="0"/>
                <a:cs typeface="Times New Roman" pitchFamily="18" charset="0"/>
              </a:rPr>
              <a:t>DD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)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could no longer be simply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reduced along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with other device dimensions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Solution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IN" dirty="0">
                <a:latin typeface="Times New Roman" pitchFamily="18" charset="0"/>
                <a:cs typeface="Times New Roman" pitchFamily="18" charset="0"/>
              </a:rPr>
              <a:t>3D 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integration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New Devices</a:t>
            </a:r>
            <a:endParaRPr lang="en-IN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71127372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:\Kamaraj\Pen Drive\Book Chapter\Springer\Revised\Figs\Fig. 1.1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" y="1204913"/>
            <a:ext cx="8915400" cy="44481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1187624" y="260648"/>
            <a:ext cx="707918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4400" b="1" dirty="0" smtClean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00B0F0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  <a:latin typeface="Harlow Solid Italic" pitchFamily="82" charset="0"/>
              </a:rPr>
              <a:t>Complete Router Architecture</a:t>
            </a:r>
            <a:endParaRPr lang="en-US" sz="4400" b="1" dirty="0">
              <a:ln w="31550" cmpd="sng">
                <a:gradFill>
                  <a:gsLst>
                    <a:gs pos="25000">
                      <a:schemeClr val="accent1">
                        <a:shade val="25000"/>
                        <a:satMod val="190000"/>
                      </a:schemeClr>
                    </a:gs>
                    <a:gs pos="80000">
                      <a:schemeClr val="accent1">
                        <a:tint val="75000"/>
                        <a:satMod val="190000"/>
                      </a:schemeClr>
                    </a:gs>
                  </a:gsLst>
                  <a:lin ang="5400000"/>
                </a:gradFill>
                <a:prstDash val="solid"/>
              </a:ln>
              <a:solidFill>
                <a:srgbClr val="00B0F0"/>
              </a:solidFill>
              <a:effectLst>
                <a:outerShdw blurRad="41275" dist="12700" dir="120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="" xmlns:p14="http://schemas.microsoft.com/office/powerpoint/2010/main" val="390928775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z="18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2" name="Date Placeholder 2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02E758-B839-456B-A303-62C075FDA238}" type="datetime1">
              <a:rPr lang="en-US" sz="1800" b="1" smtClean="0">
                <a:solidFill>
                  <a:prstClr val="black">
                    <a:tint val="75000"/>
                  </a:prstClr>
                </a:solidFill>
                <a:latin typeface="Times New Roman" pitchFamily="18" charset="0"/>
                <a:cs typeface="Times New Roman" pitchFamily="18" charset="0"/>
              </a:rPr>
              <a:pPr/>
              <a:t>8/13/2019</a:t>
            </a:fld>
            <a:endParaRPr lang="en-US" sz="1800" b="1">
              <a:solidFill>
                <a:prstClr val="black">
                  <a:tint val="75000"/>
                </a:prst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4" name="Footer Placeholder 2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800" b="1" smtClean="0">
                <a:solidFill>
                  <a:prstClr val="black">
                    <a:tint val="75000"/>
                  </a:prstClr>
                </a:solidFill>
                <a:latin typeface="Times New Roman" pitchFamily="18" charset="0"/>
                <a:cs typeface="Times New Roman" pitchFamily="18" charset="0"/>
              </a:rPr>
              <a:t>Cellular Automata</a:t>
            </a:r>
            <a:endParaRPr lang="en-US" sz="1800" b="1">
              <a:solidFill>
                <a:prstClr val="black">
                  <a:tint val="75000"/>
                </a:prst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3" name="Slide Number Placeholder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z="1800" b="1" smtClean="0">
                <a:solidFill>
                  <a:prstClr val="black">
                    <a:tint val="75000"/>
                  </a:prstClr>
                </a:solidFill>
                <a:latin typeface="Times New Roman" pitchFamily="18" charset="0"/>
                <a:cs typeface="Times New Roman" pitchFamily="18" charset="0"/>
              </a:rPr>
              <a:pPr/>
              <a:t>71</a:t>
            </a:fld>
            <a:endParaRPr lang="en-US" sz="1800" b="1">
              <a:solidFill>
                <a:prstClr val="black">
                  <a:tint val="75000"/>
                </a:prst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5" name="Picture 24" descr="my mc layout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143000"/>
            <a:ext cx="9144000" cy="5715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6" name="Oval 25"/>
          <p:cNvSpPr/>
          <p:nvPr/>
        </p:nvSpPr>
        <p:spPr>
          <a:xfrm>
            <a:off x="1752600" y="1524000"/>
            <a:ext cx="2286000" cy="2057400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752600" y="114300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R/W</a:t>
            </a:r>
            <a:endParaRPr lang="en-IN" b="1" dirty="0">
              <a:solidFill>
                <a:srgbClr val="FFFF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85800" y="2209800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INPUT</a:t>
            </a:r>
            <a:endParaRPr lang="en-IN" b="1" dirty="0">
              <a:solidFill>
                <a:srgbClr val="FFFF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62000" y="3505200"/>
            <a:ext cx="1725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ROW SELECT</a:t>
            </a:r>
            <a:endParaRPr lang="en-IN" b="1" dirty="0">
              <a:solidFill>
                <a:srgbClr val="FFFF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4267200" y="1676400"/>
            <a:ext cx="2971800" cy="518160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31" name="Straight Arrow Connector 30"/>
          <p:cNvCxnSpPr/>
          <p:nvPr/>
        </p:nvCxnSpPr>
        <p:spPr>
          <a:xfrm flipV="1">
            <a:off x="7239000" y="2057400"/>
            <a:ext cx="381000" cy="457200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7701147" y="1535668"/>
            <a:ext cx="7360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2 X1 </a:t>
            </a:r>
          </a:p>
          <a:p>
            <a:r>
              <a:rPr lang="en-US" b="1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MUX</a:t>
            </a:r>
            <a:endParaRPr lang="en-IN" b="1" dirty="0">
              <a:solidFill>
                <a:srgbClr val="FFFF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52400" y="5791200"/>
            <a:ext cx="1127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LOGIC 0</a:t>
            </a:r>
            <a:endParaRPr lang="en-IN" b="1" dirty="0">
              <a:solidFill>
                <a:srgbClr val="FFFF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34" name="Straight Arrow Connector 33"/>
          <p:cNvCxnSpPr/>
          <p:nvPr/>
        </p:nvCxnSpPr>
        <p:spPr>
          <a:xfrm flipH="1" flipV="1">
            <a:off x="1143000" y="1371600"/>
            <a:ext cx="609600" cy="1219200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533400" y="1143000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AND</a:t>
            </a:r>
            <a:endParaRPr lang="en-IN" b="1" dirty="0">
              <a:solidFill>
                <a:srgbClr val="FFFF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36" name="Straight Arrow Connector 35"/>
          <p:cNvCxnSpPr/>
          <p:nvPr/>
        </p:nvCxnSpPr>
        <p:spPr>
          <a:xfrm flipV="1">
            <a:off x="762000" y="3886200"/>
            <a:ext cx="381000" cy="457200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457200" y="6096000"/>
            <a:ext cx="304800" cy="381000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itle 1"/>
          <p:cNvSpPr txBox="1">
            <a:spLocks/>
          </p:cNvSpPr>
          <p:nvPr/>
        </p:nvSpPr>
        <p:spPr>
          <a:xfrm>
            <a:off x="457200" y="-76200"/>
            <a:ext cx="8305800" cy="1143000"/>
          </a:xfrm>
          <a:prstGeom prst="rect">
            <a:avLst/>
          </a:prstGeom>
        </p:spPr>
        <p:txBody>
          <a:bodyPr vert="horz" lIns="0" rIns="0" bIns="0" anchor="b">
            <a:normAutofit fontScale="975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1" i="0" u="none" strike="noStrike" kern="1200" normalizeH="0" baseline="0" noProof="0" dirty="0" smtClean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00B0F0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Harlow Solid Italic" pitchFamily="82" charset="0"/>
                <a:ea typeface="+mj-ea"/>
                <a:cs typeface="Times New Roman" pitchFamily="18" charset="0"/>
              </a:rPr>
              <a:t>Memory Cell</a:t>
            </a:r>
            <a:endParaRPr kumimoji="0" lang="en-IN" sz="5000" b="1" i="0" u="none" strike="noStrike" kern="1200" normalizeH="0" baseline="0" noProof="0" dirty="0">
              <a:ln w="31550" cmpd="sng">
                <a:gradFill>
                  <a:gsLst>
                    <a:gs pos="25000">
                      <a:schemeClr val="accent1">
                        <a:shade val="25000"/>
                        <a:satMod val="190000"/>
                      </a:schemeClr>
                    </a:gs>
                    <a:gs pos="80000">
                      <a:schemeClr val="accent1">
                        <a:tint val="75000"/>
                        <a:satMod val="190000"/>
                      </a:schemeClr>
                    </a:gs>
                  </a:gsLst>
                  <a:lin ang="5400000"/>
                </a:gradFill>
                <a:prstDash val="solid"/>
              </a:ln>
              <a:solidFill>
                <a:srgbClr val="00B0F0"/>
              </a:solidFill>
              <a:effectLst>
                <a:outerShdw blurRad="41275" dist="12700" dir="120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Harlow Solid Italic" pitchFamily="82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53339376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52400"/>
            <a:ext cx="8305800" cy="1143000"/>
          </a:xfrm>
        </p:spPr>
        <p:txBody>
          <a:bodyPr>
            <a:normAutofit/>
          </a:bodyPr>
          <a:lstStyle/>
          <a:p>
            <a:r>
              <a:rPr lang="en-US" b="1" dirty="0" smtClean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00B0F0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  <a:latin typeface="Harlow Solid Italic" pitchFamily="82" charset="0"/>
                <a:cs typeface="Times New Roman" pitchFamily="18" charset="0"/>
              </a:rPr>
              <a:t>Memory Cell – Simulation Output</a:t>
            </a:r>
            <a:endParaRPr lang="en-IN" b="1" dirty="0">
              <a:ln w="31550" cmpd="sng">
                <a:gradFill>
                  <a:gsLst>
                    <a:gs pos="25000">
                      <a:schemeClr val="accent1">
                        <a:shade val="25000"/>
                        <a:satMod val="190000"/>
                      </a:schemeClr>
                    </a:gs>
                    <a:gs pos="80000">
                      <a:schemeClr val="accent1">
                        <a:tint val="75000"/>
                        <a:satMod val="190000"/>
                      </a:schemeClr>
                    </a:gs>
                  </a:gsLst>
                  <a:lin ang="5400000"/>
                </a:gradFill>
                <a:prstDash val="solid"/>
              </a:ln>
              <a:solidFill>
                <a:srgbClr val="00B0F0"/>
              </a:solidFill>
              <a:effectLst>
                <a:outerShdw blurRad="41275" dist="12700" dir="12000000" algn="tl" rotWithShape="0">
                  <a:srgbClr val="000000">
                    <a:alpha val="40000"/>
                  </a:srgbClr>
                </a:outerShdw>
              </a:effectLst>
              <a:latin typeface="Harlow Solid Italic" pitchFamily="82" charset="0"/>
            </a:endParaRPr>
          </a:p>
        </p:txBody>
      </p:sp>
      <p:sp>
        <p:nvSpPr>
          <p:cNvPr id="23" name="Date Placeholder 2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02E758-B839-456B-A303-62C075FDA238}" type="datetime1">
              <a:rPr lang="en-US" sz="2000" b="1" smtClean="0">
                <a:solidFill>
                  <a:prstClr val="black">
                    <a:tint val="75000"/>
                  </a:prstClr>
                </a:solidFill>
                <a:latin typeface="Times New Roman" pitchFamily="18" charset="0"/>
                <a:cs typeface="Times New Roman" pitchFamily="18" charset="0"/>
              </a:rPr>
              <a:pPr/>
              <a:t>8/13/2019</a:t>
            </a:fld>
            <a:endParaRPr lang="en-US" sz="2000" b="1">
              <a:solidFill>
                <a:prstClr val="black">
                  <a:tint val="75000"/>
                </a:prst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5" name="Footer Placeholder 2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2000" b="1" smtClean="0">
                <a:solidFill>
                  <a:prstClr val="black">
                    <a:tint val="75000"/>
                  </a:prstClr>
                </a:solidFill>
                <a:latin typeface="Times New Roman" pitchFamily="18" charset="0"/>
                <a:cs typeface="Times New Roman" pitchFamily="18" charset="0"/>
              </a:rPr>
              <a:t>Cellular Automata</a:t>
            </a:r>
            <a:endParaRPr lang="en-US" sz="2000" b="1">
              <a:solidFill>
                <a:prstClr val="black">
                  <a:tint val="75000"/>
                </a:prst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4" name="Slide Number Placeholder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z="2000" b="1" smtClean="0">
                <a:solidFill>
                  <a:prstClr val="black">
                    <a:tint val="75000"/>
                  </a:prstClr>
                </a:solidFill>
                <a:latin typeface="Times New Roman" pitchFamily="18" charset="0"/>
                <a:cs typeface="Times New Roman" pitchFamily="18" charset="0"/>
              </a:rPr>
              <a:pPr/>
              <a:t>72</a:t>
            </a:fld>
            <a:endParaRPr lang="en-US" sz="2000" b="1">
              <a:solidFill>
                <a:prstClr val="black">
                  <a:tint val="75000"/>
                </a:prst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6" name="Picture 25" descr="diiff op mc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143000"/>
            <a:ext cx="9144000" cy="5715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7" name="TextBox 26"/>
          <p:cNvSpPr txBox="1"/>
          <p:nvPr/>
        </p:nvSpPr>
        <p:spPr>
          <a:xfrm>
            <a:off x="914400" y="1764268"/>
            <a:ext cx="19000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ROW SELECT</a:t>
            </a:r>
            <a:endParaRPr lang="en-IN" sz="2000" b="1" dirty="0">
              <a:solidFill>
                <a:srgbClr val="FFFF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066800" y="3124200"/>
            <a:ext cx="9140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READ</a:t>
            </a:r>
            <a:endParaRPr lang="en-IN" sz="2000" b="1" dirty="0">
              <a:solidFill>
                <a:srgbClr val="FFFF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219200" y="4659868"/>
            <a:ext cx="9845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INPUT</a:t>
            </a:r>
            <a:endParaRPr lang="en-IN" sz="2000" b="1" dirty="0">
              <a:solidFill>
                <a:srgbClr val="FFFF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581400" y="1905000"/>
            <a:ext cx="3016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endParaRPr lang="en-IN" sz="2000" b="1" dirty="0">
              <a:solidFill>
                <a:srgbClr val="FFFF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3886200" y="2057400"/>
            <a:ext cx="1066800" cy="0"/>
          </a:xfrm>
          <a:prstGeom prst="straightConnector1">
            <a:avLst/>
          </a:prstGeom>
          <a:ln w="25400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H="1">
            <a:off x="2819400" y="2057400"/>
            <a:ext cx="609600" cy="0"/>
          </a:xfrm>
          <a:prstGeom prst="straightConnector1">
            <a:avLst/>
          </a:prstGeom>
          <a:ln w="25400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4267200" y="3288268"/>
            <a:ext cx="3016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endParaRPr lang="en-IN" sz="2000" b="1" dirty="0">
              <a:solidFill>
                <a:srgbClr val="FFFF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44" name="Straight Arrow Connector 43"/>
          <p:cNvCxnSpPr>
            <a:stCxn id="43" idx="3"/>
          </p:cNvCxnSpPr>
          <p:nvPr/>
        </p:nvCxnSpPr>
        <p:spPr>
          <a:xfrm flipV="1">
            <a:off x="4568886" y="3429000"/>
            <a:ext cx="457200" cy="0"/>
          </a:xfrm>
          <a:prstGeom prst="straightConnector1">
            <a:avLst/>
          </a:prstGeom>
          <a:ln w="25400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43" idx="1"/>
          </p:cNvCxnSpPr>
          <p:nvPr/>
        </p:nvCxnSpPr>
        <p:spPr>
          <a:xfrm flipH="1">
            <a:off x="3886200" y="3488323"/>
            <a:ext cx="381000" cy="16877"/>
          </a:xfrm>
          <a:prstGeom prst="straightConnector1">
            <a:avLst/>
          </a:prstGeom>
          <a:ln w="25400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3810000" y="4812268"/>
            <a:ext cx="3016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endParaRPr lang="en-IN" sz="2000" b="1" dirty="0">
              <a:solidFill>
                <a:srgbClr val="FFFF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4114800" y="4495800"/>
            <a:ext cx="3016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endParaRPr lang="en-IN" sz="2000" b="1" dirty="0">
              <a:solidFill>
                <a:srgbClr val="FFFF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4422714" y="4812268"/>
            <a:ext cx="3016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endParaRPr lang="en-IN" sz="2000" b="1" dirty="0">
              <a:solidFill>
                <a:srgbClr val="FFFF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4651314" y="4419600"/>
            <a:ext cx="3016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endParaRPr lang="en-IN" sz="2000" b="1" dirty="0">
              <a:solidFill>
                <a:srgbClr val="FFFF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4346514" y="5791200"/>
            <a:ext cx="3016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endParaRPr lang="en-IN" sz="2000" b="1" dirty="0">
              <a:solidFill>
                <a:srgbClr val="FFFF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4572000" y="6183868"/>
            <a:ext cx="3016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endParaRPr lang="en-IN" sz="2000" b="1" dirty="0">
              <a:solidFill>
                <a:srgbClr val="FFFF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4800600" y="5867400"/>
            <a:ext cx="3016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endParaRPr lang="en-IN" sz="2000" b="1" dirty="0">
              <a:solidFill>
                <a:srgbClr val="FFFF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5105400" y="6260068"/>
            <a:ext cx="3016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endParaRPr lang="en-IN" sz="2000" b="1" dirty="0">
              <a:solidFill>
                <a:srgbClr val="FFFF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7699314" y="1905000"/>
            <a:ext cx="3016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endParaRPr lang="en-IN" sz="2000" b="1" dirty="0">
              <a:solidFill>
                <a:srgbClr val="FFFF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70" name="Straight Arrow Connector 69"/>
          <p:cNvCxnSpPr/>
          <p:nvPr/>
        </p:nvCxnSpPr>
        <p:spPr>
          <a:xfrm>
            <a:off x="8004114" y="2057400"/>
            <a:ext cx="1066800" cy="0"/>
          </a:xfrm>
          <a:prstGeom prst="straightConnector1">
            <a:avLst/>
          </a:prstGeom>
          <a:ln w="25400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 flipH="1">
            <a:off x="6937314" y="2057400"/>
            <a:ext cx="609600" cy="0"/>
          </a:xfrm>
          <a:prstGeom prst="straightConnector1">
            <a:avLst/>
          </a:prstGeom>
          <a:ln w="25400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/>
          <p:cNvSpPr txBox="1"/>
          <p:nvPr/>
        </p:nvSpPr>
        <p:spPr>
          <a:xfrm>
            <a:off x="8385114" y="3288268"/>
            <a:ext cx="3016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endParaRPr lang="en-IN" sz="2000" b="1" dirty="0">
              <a:solidFill>
                <a:srgbClr val="FFFF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73" name="Straight Arrow Connector 72"/>
          <p:cNvCxnSpPr>
            <a:stCxn id="72" idx="3"/>
          </p:cNvCxnSpPr>
          <p:nvPr/>
        </p:nvCxnSpPr>
        <p:spPr>
          <a:xfrm flipV="1">
            <a:off x="8686800" y="3429000"/>
            <a:ext cx="460314" cy="0"/>
          </a:xfrm>
          <a:prstGeom prst="straightConnector1">
            <a:avLst/>
          </a:prstGeom>
          <a:ln w="25400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>
            <a:stCxn id="72" idx="1"/>
          </p:cNvCxnSpPr>
          <p:nvPr/>
        </p:nvCxnSpPr>
        <p:spPr>
          <a:xfrm flipH="1">
            <a:off x="8004114" y="3488323"/>
            <a:ext cx="381000" cy="16877"/>
          </a:xfrm>
          <a:prstGeom prst="straightConnector1">
            <a:avLst/>
          </a:prstGeom>
          <a:ln w="25400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8004114" y="4812268"/>
            <a:ext cx="3016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endParaRPr lang="en-IN" sz="2000" b="1" dirty="0">
              <a:solidFill>
                <a:srgbClr val="FFFF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8232714" y="4495800"/>
            <a:ext cx="3016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endParaRPr lang="en-IN" sz="2000" b="1" dirty="0">
              <a:solidFill>
                <a:srgbClr val="FFFF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8540628" y="4812268"/>
            <a:ext cx="3016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endParaRPr lang="en-IN" sz="2000" b="1" dirty="0">
              <a:solidFill>
                <a:srgbClr val="FFFF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8769228" y="4419600"/>
            <a:ext cx="3016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endParaRPr lang="en-IN" sz="2000" b="1" dirty="0">
              <a:solidFill>
                <a:srgbClr val="FFFF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8464428" y="5791200"/>
            <a:ext cx="3016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endParaRPr lang="en-IN" sz="2000" b="1" dirty="0">
              <a:solidFill>
                <a:srgbClr val="FFFF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8766114" y="6260068"/>
            <a:ext cx="3016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endParaRPr lang="en-IN" sz="2000" b="1" dirty="0">
              <a:solidFill>
                <a:srgbClr val="FFFF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8918514" y="5867400"/>
            <a:ext cx="3016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endParaRPr lang="en-IN" sz="2000" b="1" dirty="0">
              <a:solidFill>
                <a:srgbClr val="FFFF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351560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62272"/>
            <a:ext cx="8229600" cy="1143000"/>
          </a:xfrm>
        </p:spPr>
        <p:txBody>
          <a:bodyPr>
            <a:normAutofit/>
          </a:bodyPr>
          <a:lstStyle/>
          <a:p>
            <a:r>
              <a:rPr lang="en-US" b="1" dirty="0" smtClean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00B0F0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  <a:latin typeface="Harlow Solid Italic" pitchFamily="82" charset="0"/>
                <a:cs typeface="Times New Roman" pitchFamily="18" charset="0"/>
              </a:rPr>
              <a:t>Memory Array</a:t>
            </a:r>
            <a:endParaRPr lang="en-IN" b="1" dirty="0">
              <a:ln w="31550" cmpd="sng">
                <a:gradFill>
                  <a:gsLst>
                    <a:gs pos="25000">
                      <a:schemeClr val="accent1">
                        <a:shade val="25000"/>
                        <a:satMod val="190000"/>
                      </a:schemeClr>
                    </a:gs>
                    <a:gs pos="80000">
                      <a:schemeClr val="accent1">
                        <a:tint val="75000"/>
                        <a:satMod val="190000"/>
                      </a:schemeClr>
                    </a:gs>
                  </a:gsLst>
                  <a:lin ang="5400000"/>
                </a:gradFill>
                <a:prstDash val="solid"/>
              </a:ln>
              <a:solidFill>
                <a:srgbClr val="00B0F0"/>
              </a:solidFill>
              <a:effectLst>
                <a:outerShdw blurRad="41275" dist="12700" dir="12000000" algn="tl" rotWithShape="0">
                  <a:srgbClr val="000000">
                    <a:alpha val="40000"/>
                  </a:srgbClr>
                </a:outerShdw>
              </a:effectLst>
              <a:latin typeface="Harlow Solid Italic" pitchFamily="82" charset="0"/>
            </a:endParaRPr>
          </a:p>
        </p:txBody>
      </p:sp>
      <p:sp>
        <p:nvSpPr>
          <p:cNvPr id="23" name="Date Placeholder 2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02E758-B839-456B-A303-62C075FDA238}" type="datetime1">
              <a:rPr lang="en-US" sz="2000" smtClean="0">
                <a:solidFill>
                  <a:prstClr val="black">
                    <a:tint val="75000"/>
                  </a:prstClr>
                </a:solidFill>
                <a:latin typeface="Times New Roman" pitchFamily="18" charset="0"/>
                <a:cs typeface="Times New Roman" pitchFamily="18" charset="0"/>
              </a:rPr>
              <a:pPr/>
              <a:t>8/13/2019</a:t>
            </a:fld>
            <a:endParaRPr lang="en-US" sz="2000">
              <a:solidFill>
                <a:prstClr val="black">
                  <a:tint val="75000"/>
                </a:prst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5" name="Footer Placeholder 2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2000" smtClean="0">
                <a:solidFill>
                  <a:prstClr val="black">
                    <a:tint val="75000"/>
                  </a:prstClr>
                </a:solidFill>
                <a:latin typeface="Times New Roman" pitchFamily="18" charset="0"/>
                <a:cs typeface="Times New Roman" pitchFamily="18" charset="0"/>
              </a:rPr>
              <a:t>Cellular Automata</a:t>
            </a:r>
            <a:endParaRPr lang="en-US" sz="2000">
              <a:solidFill>
                <a:prstClr val="black">
                  <a:tint val="75000"/>
                </a:prst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4" name="Slide Number Placeholder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z="2000" smtClean="0">
                <a:solidFill>
                  <a:prstClr val="black">
                    <a:tint val="75000"/>
                  </a:prstClr>
                </a:solidFill>
                <a:latin typeface="Times New Roman" pitchFamily="18" charset="0"/>
                <a:cs typeface="Times New Roman" pitchFamily="18" charset="0"/>
              </a:rPr>
              <a:pPr/>
              <a:t>73</a:t>
            </a:fld>
            <a:endParaRPr lang="en-US" sz="2000">
              <a:solidFill>
                <a:prstClr val="black">
                  <a:tint val="75000"/>
                </a:prst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9" name="Picture 8" descr="4 x4 mc layout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066800"/>
            <a:ext cx="9144000" cy="57912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0" name="Rectangle 9"/>
          <p:cNvSpPr/>
          <p:nvPr/>
        </p:nvSpPr>
        <p:spPr>
          <a:xfrm>
            <a:off x="304800" y="1524000"/>
            <a:ext cx="1143000" cy="533400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457200" y="1143000"/>
            <a:ext cx="533400" cy="381000"/>
          </a:xfrm>
          <a:prstGeom prst="straightConnector1">
            <a:avLst/>
          </a:prstGeom>
          <a:ln w="25400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90600" y="1030069"/>
            <a:ext cx="147027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DECODER</a:t>
            </a:r>
          </a:p>
          <a:p>
            <a:pPr algn="ctr"/>
            <a:r>
              <a:rPr lang="en-US" sz="2000" b="1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2:4</a:t>
            </a:r>
            <a:endParaRPr lang="en-IN" sz="2000" b="1" dirty="0">
              <a:solidFill>
                <a:srgbClr val="FFFF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2057400" y="1143000"/>
            <a:ext cx="1600200" cy="1295400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 flipH="1">
            <a:off x="2057400" y="1828800"/>
            <a:ext cx="457200" cy="838200"/>
          </a:xfrm>
          <a:prstGeom prst="straightConnector1">
            <a:avLst/>
          </a:prstGeom>
          <a:ln w="25400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524000" y="2667000"/>
            <a:ext cx="21570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MEMORY CELL</a:t>
            </a:r>
            <a:endParaRPr lang="en-IN" sz="2000" b="1" dirty="0">
              <a:solidFill>
                <a:srgbClr val="FFFF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7696200" y="1295400"/>
            <a:ext cx="228600" cy="152400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21" name="Straight Arrow Connector 20"/>
          <p:cNvCxnSpPr>
            <a:stCxn id="19" idx="4"/>
          </p:cNvCxnSpPr>
          <p:nvPr/>
        </p:nvCxnSpPr>
        <p:spPr>
          <a:xfrm flipV="1">
            <a:off x="7810500" y="1143000"/>
            <a:ext cx="395307" cy="304800"/>
          </a:xfrm>
          <a:prstGeom prst="straightConnector1">
            <a:avLst/>
          </a:prstGeom>
          <a:ln w="25400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8205807" y="1002268"/>
            <a:ext cx="9845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INPUT</a:t>
            </a:r>
            <a:endParaRPr lang="en-IN" sz="2000" b="1" dirty="0">
              <a:solidFill>
                <a:srgbClr val="FFFF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6" name="Oval 25"/>
          <p:cNvSpPr/>
          <p:nvPr/>
        </p:nvSpPr>
        <p:spPr>
          <a:xfrm>
            <a:off x="5105400" y="1066800"/>
            <a:ext cx="228600" cy="152400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7" name="Oval 26"/>
          <p:cNvSpPr/>
          <p:nvPr/>
        </p:nvSpPr>
        <p:spPr>
          <a:xfrm>
            <a:off x="5181600" y="2590800"/>
            <a:ext cx="228600" cy="152400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8" name="Oval 27"/>
          <p:cNvSpPr/>
          <p:nvPr/>
        </p:nvSpPr>
        <p:spPr>
          <a:xfrm>
            <a:off x="5029200" y="4038600"/>
            <a:ext cx="228600" cy="152400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9" name="Oval 28"/>
          <p:cNvSpPr/>
          <p:nvPr/>
        </p:nvSpPr>
        <p:spPr>
          <a:xfrm>
            <a:off x="5105400" y="5486400"/>
            <a:ext cx="228600" cy="152400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30" name="Straight Arrow Connector 29"/>
          <p:cNvCxnSpPr>
            <a:stCxn id="26" idx="6"/>
          </p:cNvCxnSpPr>
          <p:nvPr/>
        </p:nvCxnSpPr>
        <p:spPr>
          <a:xfrm>
            <a:off x="5334000" y="1143000"/>
            <a:ext cx="2286000" cy="2590800"/>
          </a:xfrm>
          <a:prstGeom prst="straightConnector1">
            <a:avLst/>
          </a:prstGeom>
          <a:ln w="25400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5410200" y="2667000"/>
            <a:ext cx="1905000" cy="1143000"/>
          </a:xfrm>
          <a:prstGeom prst="straightConnector1">
            <a:avLst/>
          </a:prstGeom>
          <a:ln w="25400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V="1">
            <a:off x="5257800" y="3962400"/>
            <a:ext cx="2286000" cy="152400"/>
          </a:xfrm>
          <a:prstGeom prst="straightConnector1">
            <a:avLst/>
          </a:prstGeom>
          <a:ln w="25400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29" idx="0"/>
          </p:cNvCxnSpPr>
          <p:nvPr/>
        </p:nvCxnSpPr>
        <p:spPr>
          <a:xfrm flipV="1">
            <a:off x="5219700" y="4038600"/>
            <a:ext cx="2476500" cy="1447800"/>
          </a:xfrm>
          <a:prstGeom prst="straightConnector1">
            <a:avLst/>
          </a:prstGeom>
          <a:ln w="25400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7772400" y="3657600"/>
            <a:ext cx="16065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READ LINE</a:t>
            </a:r>
            <a:endParaRPr lang="en-IN" sz="2000" b="1" dirty="0">
              <a:solidFill>
                <a:srgbClr val="FFFF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3" name="Oval 42"/>
          <p:cNvSpPr/>
          <p:nvPr/>
        </p:nvSpPr>
        <p:spPr>
          <a:xfrm>
            <a:off x="533400" y="4876800"/>
            <a:ext cx="533400" cy="685800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44" name="Straight Arrow Connector 43"/>
          <p:cNvCxnSpPr/>
          <p:nvPr/>
        </p:nvCxnSpPr>
        <p:spPr>
          <a:xfrm flipV="1">
            <a:off x="1066800" y="4800600"/>
            <a:ext cx="533400" cy="381000"/>
          </a:xfrm>
          <a:prstGeom prst="straightConnector1">
            <a:avLst/>
          </a:prstGeom>
          <a:ln w="25400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1411669" y="4507468"/>
            <a:ext cx="18250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MUTI LAYER</a:t>
            </a:r>
            <a:endParaRPr lang="en-IN" sz="2000" b="1" dirty="0">
              <a:solidFill>
                <a:srgbClr val="FFFF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480773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E:\Kamaraj\Pen Drive\Book Chapter\Springer\Revised\Figs\Fig. 1.18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65584"/>
            <a:ext cx="9144000" cy="60198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-162272"/>
            <a:ext cx="8229600" cy="1143000"/>
          </a:xfrm>
        </p:spPr>
        <p:txBody>
          <a:bodyPr>
            <a:normAutofit/>
          </a:bodyPr>
          <a:lstStyle/>
          <a:p>
            <a:r>
              <a:rPr lang="en-IN" b="1" dirty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00B0F0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  <a:latin typeface="Harlow Solid Italic" pitchFamily="82" charset="0"/>
              </a:rPr>
              <a:t>Complete Router Architecture</a:t>
            </a:r>
          </a:p>
        </p:txBody>
      </p:sp>
    </p:spTree>
    <p:extLst>
      <p:ext uri="{BB962C8B-B14F-4D97-AF65-F5344CB8AC3E}">
        <p14:creationId xmlns="" xmlns:p14="http://schemas.microsoft.com/office/powerpoint/2010/main" val="418962191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IN" b="1" dirty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00B0F0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  <a:latin typeface="Harlow Solid Italic" pitchFamily="82" charset="0"/>
              </a:rPr>
              <a:t>Resource </a:t>
            </a:r>
            <a:r>
              <a:rPr lang="en-IN" b="1" dirty="0" smtClean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00B0F0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  <a:latin typeface="Harlow Solid Italic" pitchFamily="82" charset="0"/>
              </a:rPr>
              <a:t>Utilization </a:t>
            </a:r>
            <a:r>
              <a:rPr lang="en-IN" b="1" dirty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00B0F0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  <a:latin typeface="Harlow Solid Italic" pitchFamily="82" charset="0"/>
              </a:rPr>
              <a:t>of Router </a:t>
            </a:r>
            <a:r>
              <a:rPr lang="en-IN" b="1" dirty="0" smtClean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00B0F0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  <a:latin typeface="Harlow Solid Italic" pitchFamily="82" charset="0"/>
              </a:rPr>
              <a:t>Components</a:t>
            </a:r>
            <a:endParaRPr lang="en-IN" b="1" dirty="0">
              <a:ln w="31550" cmpd="sng">
                <a:gradFill>
                  <a:gsLst>
                    <a:gs pos="25000">
                      <a:schemeClr val="accent1">
                        <a:shade val="25000"/>
                        <a:satMod val="190000"/>
                      </a:schemeClr>
                    </a:gs>
                    <a:gs pos="80000">
                      <a:schemeClr val="accent1">
                        <a:tint val="75000"/>
                        <a:satMod val="190000"/>
                      </a:schemeClr>
                    </a:gs>
                  </a:gsLst>
                  <a:lin ang="5400000"/>
                </a:gradFill>
                <a:prstDash val="solid"/>
              </a:ln>
              <a:solidFill>
                <a:srgbClr val="00B0F0"/>
              </a:solidFill>
              <a:effectLst>
                <a:outerShdw blurRad="41275" dist="12700" dir="12000000" algn="tl" rotWithShape="0">
                  <a:srgbClr val="000000">
                    <a:alpha val="40000"/>
                  </a:srgbClr>
                </a:outerShdw>
              </a:effectLst>
              <a:latin typeface="Harlow Solid Italic" pitchFamily="82" charset="0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3946315716"/>
              </p:ext>
            </p:extLst>
          </p:nvPr>
        </p:nvGraphicFramePr>
        <p:xfrm>
          <a:off x="144017" y="2348880"/>
          <a:ext cx="8892479" cy="3744416"/>
        </p:xfrm>
        <a:graphic>
          <a:graphicData uri="http://schemas.openxmlformats.org/drawingml/2006/table">
            <a:tbl>
              <a:tblPr firstRow="1" firstCol="1" bandRow="1" bandCol="1">
                <a:tableStyleId>{5940675A-B579-460E-94D1-54222C63F5DA}</a:tableStyleId>
              </a:tblPr>
              <a:tblGrid>
                <a:gridCol w="1302067"/>
                <a:gridCol w="941174"/>
                <a:gridCol w="1251438"/>
                <a:gridCol w="1015171"/>
                <a:gridCol w="941174"/>
                <a:gridCol w="941174"/>
                <a:gridCol w="1125516"/>
                <a:gridCol w="1374765"/>
              </a:tblGrid>
              <a:tr h="748883"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Parameters</a:t>
                      </a:r>
                      <a:endParaRPr lang="en-IN" sz="1800" b="1" dirty="0"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 err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Demux</a:t>
                      </a:r>
                      <a:endParaRPr lang="en-IN" sz="1800" b="1" dirty="0"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P to S converter</a:t>
                      </a:r>
                      <a:endParaRPr lang="en-IN" sz="1800" b="1" dirty="0"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Router</a:t>
                      </a:r>
                      <a:endParaRPr lang="en-IN" sz="1800" b="1" dirty="0"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Decoder</a:t>
                      </a:r>
                      <a:endParaRPr lang="en-IN" sz="1800" b="1" dirty="0"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Mux</a:t>
                      </a:r>
                      <a:endParaRPr lang="en-IN" sz="1800" b="1" dirty="0"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Memory</a:t>
                      </a:r>
                      <a:endParaRPr lang="en-IN" sz="1800" b="1" dirty="0"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Complete Router</a:t>
                      </a:r>
                      <a:endParaRPr lang="en-IN" sz="1800" b="1" dirty="0"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2"/>
                    </a:solidFill>
                  </a:tcPr>
                </a:tc>
              </a:tr>
              <a:tr h="748883"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Complexity</a:t>
                      </a:r>
                      <a:endParaRPr lang="en-IN" sz="1800" b="1" dirty="0"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22 cells</a:t>
                      </a:r>
                      <a:endParaRPr lang="en-IN" sz="1800"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41 cells</a:t>
                      </a:r>
                      <a:endParaRPr lang="en-IN" sz="1800"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3057 cells</a:t>
                      </a:r>
                      <a:endParaRPr lang="en-IN" sz="1800"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188 cells</a:t>
                      </a:r>
                      <a:endParaRPr lang="en-IN" sz="1800"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277 cells</a:t>
                      </a:r>
                      <a:endParaRPr lang="en-IN" sz="1800"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7465 cells</a:t>
                      </a:r>
                      <a:endParaRPr lang="en-IN" sz="1800"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10932 cells</a:t>
                      </a:r>
                      <a:endParaRPr lang="en-IN" sz="1800" b="1" dirty="0"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</a:tr>
              <a:tr h="748883"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Simulation time</a:t>
                      </a:r>
                      <a:endParaRPr lang="en-IN" sz="1800" b="1" dirty="0"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4s</a:t>
                      </a:r>
                      <a:endParaRPr lang="en-IN" sz="1800"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IN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4s</a:t>
                      </a:r>
                      <a:endParaRPr lang="en-IN" sz="1800"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25s</a:t>
                      </a:r>
                      <a:endParaRPr lang="en-IN" sz="1800"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4</a:t>
                      </a:r>
                      <a:endParaRPr lang="en-IN" sz="1800"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5</a:t>
                      </a:r>
                      <a:endParaRPr lang="en-IN" sz="1800"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75s</a:t>
                      </a:r>
                      <a:endParaRPr lang="en-IN" sz="1800"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128s</a:t>
                      </a:r>
                      <a:endParaRPr lang="en-IN" sz="1800" b="1" dirty="0"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</a:tr>
              <a:tr h="748883"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Area (µm</a:t>
                      </a:r>
                      <a:r>
                        <a:rPr lang="en-US" sz="1800" b="1" baseline="30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</a:t>
                      </a:r>
                      <a:r>
                        <a:rPr lang="en-US" sz="1800" b="1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)</a:t>
                      </a:r>
                      <a:endParaRPr lang="en-IN" sz="1800" b="1" dirty="0"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212400</a:t>
                      </a:r>
                      <a:endParaRPr lang="en-IN" sz="1800"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50150</a:t>
                      </a:r>
                      <a:endParaRPr lang="en-IN" sz="1800"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7910900</a:t>
                      </a:r>
                      <a:endParaRPr lang="en-IN" sz="1800"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203500</a:t>
                      </a:r>
                      <a:endParaRPr lang="en-IN" sz="1800"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448500</a:t>
                      </a:r>
                      <a:endParaRPr lang="en-IN" sz="1800"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16747500</a:t>
                      </a:r>
                      <a:endParaRPr lang="en-IN" sz="1800"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30394500</a:t>
                      </a:r>
                      <a:endParaRPr lang="en-IN" sz="1800" b="1" dirty="0"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</a:tr>
              <a:tr h="374442"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Latency</a:t>
                      </a:r>
                      <a:endParaRPr lang="en-IN" sz="1800" b="1" dirty="0"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1s</a:t>
                      </a:r>
                      <a:endParaRPr lang="en-IN" sz="1800"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4s</a:t>
                      </a:r>
                      <a:endParaRPr lang="en-IN" sz="1800"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6s</a:t>
                      </a:r>
                      <a:endParaRPr lang="en-IN" sz="1800"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3s</a:t>
                      </a:r>
                      <a:endParaRPr lang="en-IN" sz="1800"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5s</a:t>
                      </a:r>
                      <a:endParaRPr lang="en-IN" sz="1800"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20s</a:t>
                      </a:r>
                      <a:endParaRPr lang="en-IN" sz="1800"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44s</a:t>
                      </a:r>
                      <a:endParaRPr lang="en-IN" sz="1800" b="1" dirty="0"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</a:tr>
              <a:tr h="374442"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Layers</a:t>
                      </a:r>
                      <a:endParaRPr lang="en-IN" sz="1800" b="1" dirty="0"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3</a:t>
                      </a:r>
                      <a:endParaRPr lang="en-IN" sz="1800"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  <a:endParaRPr lang="en-IN" sz="1800"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3</a:t>
                      </a:r>
                      <a:endParaRPr lang="en-IN" sz="1800"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3</a:t>
                      </a:r>
                      <a:endParaRPr lang="en-IN" sz="1800"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3</a:t>
                      </a:r>
                      <a:endParaRPr lang="en-IN" sz="1800"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3</a:t>
                      </a:r>
                      <a:endParaRPr lang="en-IN" sz="1800"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3</a:t>
                      </a:r>
                      <a:endParaRPr lang="en-IN" sz="1800" b="1" dirty="0"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23205354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/>
          </a:bodyPr>
          <a:lstStyle/>
          <a:p>
            <a:r>
              <a:rPr lang="en-IN" sz="3800" b="1" dirty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00B0F0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  <a:latin typeface="Harlow Solid Italic" pitchFamily="82" charset="0"/>
              </a:rPr>
              <a:t>Comparison of Existing and </a:t>
            </a:r>
            <a:r>
              <a:rPr lang="en-IN" sz="3800" b="1" dirty="0" smtClean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00B0F0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  <a:latin typeface="Harlow Solid Italic" pitchFamily="82" charset="0"/>
              </a:rPr>
              <a:t>Proposed Router</a:t>
            </a:r>
            <a:endParaRPr lang="en-IN" sz="3800" b="1" dirty="0">
              <a:ln w="31550" cmpd="sng">
                <a:gradFill>
                  <a:gsLst>
                    <a:gs pos="25000">
                      <a:schemeClr val="accent1">
                        <a:shade val="25000"/>
                        <a:satMod val="190000"/>
                      </a:schemeClr>
                    </a:gs>
                    <a:gs pos="80000">
                      <a:schemeClr val="accent1">
                        <a:tint val="75000"/>
                        <a:satMod val="190000"/>
                      </a:schemeClr>
                    </a:gs>
                  </a:gsLst>
                  <a:lin ang="5400000"/>
                </a:gradFill>
                <a:prstDash val="solid"/>
              </a:ln>
              <a:solidFill>
                <a:srgbClr val="00B0F0"/>
              </a:solidFill>
              <a:effectLst>
                <a:outerShdw blurRad="41275" dist="12700" dir="12000000" algn="tl" rotWithShape="0">
                  <a:srgbClr val="000000">
                    <a:alpha val="40000"/>
                  </a:srgbClr>
                </a:outerShdw>
              </a:effectLst>
              <a:latin typeface="Harlow Solid Italic" pitchFamily="82" charset="0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1362177674"/>
              </p:ext>
            </p:extLst>
          </p:nvPr>
        </p:nvGraphicFramePr>
        <p:xfrm>
          <a:off x="971601" y="1484784"/>
          <a:ext cx="7200799" cy="4032446"/>
        </p:xfrm>
        <a:graphic>
          <a:graphicData uri="http://schemas.openxmlformats.org/drawingml/2006/table">
            <a:tbl>
              <a:tblPr firstRow="1" firstCol="1" bandRow="1" bandCol="1">
                <a:tableStyleId>{5940675A-B579-460E-94D1-54222C63F5DA}</a:tableStyleId>
              </a:tblPr>
              <a:tblGrid>
                <a:gridCol w="1310192"/>
                <a:gridCol w="1994731"/>
                <a:gridCol w="1847518"/>
                <a:gridCol w="2048358"/>
              </a:tblGrid>
              <a:tr h="1054924"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Parameters</a:t>
                      </a:r>
                      <a:endParaRPr lang="en-IN" sz="1800" b="1" dirty="0"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Router </a:t>
                      </a:r>
                      <a:r>
                        <a:rPr lang="en-US" sz="1800" b="1" dirty="0" smtClean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Existing Design</a:t>
                      </a:r>
                      <a:endParaRPr lang="en-IN" sz="1800" b="1" dirty="0"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Router Proposed Design</a:t>
                      </a:r>
                      <a:endParaRPr lang="en-IN" sz="1800" b="1" dirty="0"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Percentage of Improvement</a:t>
                      </a:r>
                      <a:endParaRPr lang="en-IN" sz="1800" b="1" dirty="0"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3"/>
                    </a:solidFill>
                  </a:tcPr>
                </a:tc>
              </a:tr>
              <a:tr h="585483"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Complexity</a:t>
                      </a:r>
                      <a:endParaRPr lang="en-IN" sz="1800" b="1" dirty="0"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4026</a:t>
                      </a:r>
                      <a:endParaRPr lang="en-IN" sz="1800"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3057 cells</a:t>
                      </a:r>
                      <a:endParaRPr lang="en-IN" sz="1800"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24 %</a:t>
                      </a:r>
                      <a:endParaRPr lang="en-IN" sz="1800" b="1" dirty="0"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0" marR="0" marT="0" marB="0" anchor="ctr">
                    <a:solidFill>
                      <a:srgbClr val="0070C0"/>
                    </a:solidFill>
                  </a:tcPr>
                </a:tc>
              </a:tr>
              <a:tr h="585483"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Latency</a:t>
                      </a:r>
                      <a:endParaRPr lang="en-IN" sz="1800" b="1" dirty="0"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48</a:t>
                      </a:r>
                      <a:endParaRPr lang="en-IN" sz="1800"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24</a:t>
                      </a:r>
                      <a:endParaRPr lang="en-IN" sz="1800"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50 %</a:t>
                      </a:r>
                      <a:endParaRPr lang="en-IN" sz="1800" b="1" dirty="0"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0" marR="0" marT="0" marB="0" anchor="ctr">
                    <a:solidFill>
                      <a:srgbClr val="0070C0"/>
                    </a:solidFill>
                  </a:tcPr>
                </a:tc>
              </a:tr>
              <a:tr h="585483"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Area (µm</a:t>
                      </a:r>
                      <a:r>
                        <a:rPr lang="en-US" sz="1800" b="1" baseline="30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</a:t>
                      </a:r>
                      <a:r>
                        <a:rPr lang="en-US" sz="1800" b="1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)</a:t>
                      </a:r>
                      <a:endParaRPr lang="en-IN" sz="1800" b="1" dirty="0"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13.81</a:t>
                      </a:r>
                      <a:endParaRPr lang="en-IN" sz="1800"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7.91</a:t>
                      </a:r>
                      <a:endParaRPr lang="en-IN" sz="1800"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42.7 %</a:t>
                      </a:r>
                      <a:endParaRPr lang="en-IN" sz="1800" b="1" dirty="0"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0" marR="0" marT="0" marB="0" anchor="ctr">
                    <a:solidFill>
                      <a:srgbClr val="0070C0"/>
                    </a:solidFill>
                  </a:tcPr>
                </a:tc>
              </a:tr>
              <a:tr h="551197"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Simulation time</a:t>
                      </a:r>
                      <a:endParaRPr lang="en-IN" sz="1800" b="1" dirty="0"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NA</a:t>
                      </a:r>
                      <a:endParaRPr lang="en-IN" sz="1800" dirty="0"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25s</a:t>
                      </a:r>
                      <a:endParaRPr lang="en-IN" sz="1800"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-</a:t>
                      </a:r>
                      <a:endParaRPr lang="en-IN" sz="1800" b="1" dirty="0"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0" marR="0" marT="0" marB="0" anchor="ctr"/>
                </a:tc>
              </a:tr>
              <a:tr h="669876"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Layers</a:t>
                      </a:r>
                      <a:endParaRPr lang="en-IN" sz="1800" b="1" dirty="0"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3</a:t>
                      </a:r>
                      <a:endParaRPr lang="en-IN" sz="1800"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3</a:t>
                      </a:r>
                      <a:endParaRPr lang="en-IN" sz="1800"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 smtClean="0"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Same</a:t>
                      </a:r>
                      <a:endParaRPr lang="en-IN" sz="1800" b="1" dirty="0"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0" marR="0" marT="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209476206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Image result for tool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95736" y="1124744"/>
            <a:ext cx="6948264" cy="5062129"/>
          </a:xfrm>
          <a:prstGeom prst="sun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99392"/>
            <a:ext cx="8229600" cy="1143000"/>
          </a:xfrm>
        </p:spPr>
        <p:txBody>
          <a:bodyPr/>
          <a:lstStyle/>
          <a:p>
            <a:r>
              <a:rPr lang="en-IN" b="1" dirty="0" smtClean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00B0F0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  <a:latin typeface="Harlow Solid Italic" pitchFamily="82" charset="0"/>
                <a:ea typeface="GulimChe" pitchFamily="49" charset="-127"/>
              </a:rPr>
              <a:t>Contents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64704"/>
            <a:ext cx="8229600" cy="5001419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US" sz="2400" b="1" dirty="0" smtClean="0">
                <a:solidFill>
                  <a:schemeClr val="bg1">
                    <a:lumMod val="65000"/>
                  </a:schemeClr>
                </a:solidFill>
              </a:rPr>
              <a:t>REVERSIBLE LOGIC</a:t>
            </a:r>
          </a:p>
          <a:p>
            <a:pPr marL="973138"/>
            <a:r>
              <a:rPr lang="en-US" sz="1600" b="1" dirty="0" smtClean="0">
                <a:solidFill>
                  <a:schemeClr val="bg1">
                    <a:lumMod val="65000"/>
                  </a:schemeClr>
                </a:solidFill>
              </a:rPr>
              <a:t>Invention of computing devices</a:t>
            </a:r>
          </a:p>
          <a:p>
            <a:pPr marL="973138"/>
            <a:r>
              <a:rPr lang="en-US" sz="1600" b="1" dirty="0" smtClean="0">
                <a:solidFill>
                  <a:schemeClr val="bg1">
                    <a:lumMod val="65000"/>
                  </a:schemeClr>
                </a:solidFill>
              </a:rPr>
              <a:t>Scaling of MOSFET </a:t>
            </a:r>
          </a:p>
          <a:p>
            <a:pPr marL="973138"/>
            <a:r>
              <a:rPr lang="en-IN" sz="1600" b="1" dirty="0" smtClean="0">
                <a:solidFill>
                  <a:schemeClr val="bg1">
                    <a:lumMod val="65000"/>
                  </a:schemeClr>
                </a:solidFill>
              </a:rPr>
              <a:t>Emerging Logic Devices </a:t>
            </a:r>
            <a:endParaRPr lang="en-US" sz="1600" b="1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973138"/>
            <a:r>
              <a:rPr lang="en-US" sz="1600" b="1" dirty="0" smtClean="0">
                <a:solidFill>
                  <a:schemeClr val="bg1">
                    <a:lumMod val="65000"/>
                  </a:schemeClr>
                </a:solidFill>
              </a:rPr>
              <a:t>Reversibility in Real Life</a:t>
            </a:r>
          </a:p>
          <a:p>
            <a:pPr marL="973138"/>
            <a:r>
              <a:rPr lang="en-US" sz="1600" b="1" dirty="0" smtClean="0">
                <a:solidFill>
                  <a:schemeClr val="bg1">
                    <a:lumMod val="65000"/>
                  </a:schemeClr>
                </a:solidFill>
              </a:rPr>
              <a:t>Reversible Logic</a:t>
            </a:r>
          </a:p>
          <a:p>
            <a:pPr marL="973138"/>
            <a:r>
              <a:rPr lang="en-US" sz="1600" b="1" dirty="0" smtClean="0">
                <a:solidFill>
                  <a:schemeClr val="bg1">
                    <a:lumMod val="65000"/>
                  </a:schemeClr>
                </a:solidFill>
              </a:rPr>
              <a:t>Properties</a:t>
            </a:r>
          </a:p>
          <a:p>
            <a:pPr marL="973138">
              <a:buNone/>
            </a:pPr>
            <a:r>
              <a:rPr lang="en-US" sz="1600" b="1" dirty="0" smtClean="0">
                <a:solidFill>
                  <a:schemeClr val="bg1">
                    <a:lumMod val="65000"/>
                  </a:schemeClr>
                </a:solidFill>
              </a:rPr>
              <a:t>	Reversibility</a:t>
            </a:r>
          </a:p>
          <a:p>
            <a:pPr marL="973138">
              <a:buNone/>
            </a:pPr>
            <a:r>
              <a:rPr lang="en-US" sz="1600" b="1" dirty="0" smtClean="0">
                <a:solidFill>
                  <a:schemeClr val="bg1">
                    <a:lumMod val="65000"/>
                  </a:schemeClr>
                </a:solidFill>
              </a:rPr>
              <a:t>	Universality</a:t>
            </a:r>
          </a:p>
          <a:p>
            <a:pPr marL="973138">
              <a:buNone/>
            </a:pPr>
            <a:r>
              <a:rPr lang="en-US" sz="1600" b="1" dirty="0" smtClean="0">
                <a:solidFill>
                  <a:schemeClr val="bg1">
                    <a:lumMod val="65000"/>
                  </a:schemeClr>
                </a:solidFill>
              </a:rPr>
              <a:t>	Fault Tolerance</a:t>
            </a:r>
          </a:p>
          <a:p>
            <a:pPr marL="973138"/>
            <a:r>
              <a:rPr lang="en-US" sz="1600" b="1" dirty="0" smtClean="0">
                <a:solidFill>
                  <a:schemeClr val="bg1">
                    <a:lumMod val="65000"/>
                  </a:schemeClr>
                </a:solidFill>
              </a:rPr>
              <a:t>Reversible Logic Circuits</a:t>
            </a:r>
          </a:p>
          <a:p>
            <a:pPr>
              <a:buNone/>
            </a:pPr>
            <a:r>
              <a:rPr lang="en-US" sz="2400" b="1" dirty="0" smtClean="0">
                <a:solidFill>
                  <a:schemeClr val="bg1">
                    <a:lumMod val="65000"/>
                  </a:schemeClr>
                </a:solidFill>
              </a:rPr>
              <a:t>QCA</a:t>
            </a:r>
            <a:endParaRPr lang="en-US" sz="1600" b="1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973138"/>
            <a:r>
              <a:rPr lang="en-US" sz="1600" b="1" dirty="0" smtClean="0">
                <a:solidFill>
                  <a:schemeClr val="bg1">
                    <a:lumMod val="65000"/>
                  </a:schemeClr>
                </a:solidFill>
              </a:rPr>
              <a:t>Clocking</a:t>
            </a:r>
          </a:p>
          <a:p>
            <a:pPr marL="973138"/>
            <a:r>
              <a:rPr lang="en-US" sz="1600" b="1" dirty="0" smtClean="0">
                <a:solidFill>
                  <a:schemeClr val="bg1">
                    <a:lumMod val="65000"/>
                  </a:schemeClr>
                </a:solidFill>
              </a:rPr>
              <a:t>Types of wires</a:t>
            </a:r>
          </a:p>
          <a:p>
            <a:pPr marL="973138"/>
            <a:r>
              <a:rPr lang="en-US" sz="1600" b="1" dirty="0" smtClean="0">
                <a:solidFill>
                  <a:schemeClr val="bg1">
                    <a:lumMod val="65000"/>
                  </a:schemeClr>
                </a:solidFill>
              </a:rPr>
              <a:t>Examples</a:t>
            </a:r>
          </a:p>
          <a:p>
            <a:pPr marL="973138"/>
            <a:r>
              <a:rPr lang="en-US" sz="1600" b="1" dirty="0" smtClean="0">
                <a:solidFill>
                  <a:schemeClr val="bg1">
                    <a:lumMod val="65000"/>
                  </a:schemeClr>
                </a:solidFill>
              </a:rPr>
              <a:t>Router</a:t>
            </a:r>
          </a:p>
          <a:p>
            <a:pPr marL="973138"/>
            <a:r>
              <a:rPr lang="en-IN" sz="1600" b="1" dirty="0" smtClean="0"/>
              <a:t>Tools Used</a:t>
            </a:r>
            <a:endParaRPr lang="en-US" sz="1600" b="1" dirty="0" smtClean="0"/>
          </a:p>
          <a:p>
            <a:pPr marL="973138"/>
            <a:r>
              <a:rPr lang="en-IN" sz="1600" b="1" dirty="0" smtClean="0">
                <a:solidFill>
                  <a:schemeClr val="bg1">
                    <a:lumMod val="65000"/>
                  </a:schemeClr>
                </a:solidFill>
              </a:rPr>
              <a:t>Practical Feasibilities</a:t>
            </a:r>
            <a:endParaRPr lang="en-IN" sz="1600" b="1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4837470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00B0F0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  <a:latin typeface="Harlow Solid Italic" pitchFamily="82" charset="0"/>
              </a:rPr>
              <a:t>Tools Used</a:t>
            </a:r>
            <a:endParaRPr lang="en-IN" b="1" dirty="0">
              <a:ln w="31550" cmpd="sng">
                <a:gradFill>
                  <a:gsLst>
                    <a:gs pos="25000">
                      <a:schemeClr val="accent1">
                        <a:shade val="25000"/>
                        <a:satMod val="190000"/>
                      </a:schemeClr>
                    </a:gs>
                    <a:gs pos="80000">
                      <a:schemeClr val="accent1">
                        <a:tint val="75000"/>
                        <a:satMod val="190000"/>
                      </a:schemeClr>
                    </a:gs>
                  </a:gsLst>
                  <a:lin ang="5400000"/>
                </a:gradFill>
                <a:prstDash val="solid"/>
              </a:ln>
              <a:solidFill>
                <a:srgbClr val="00B0F0"/>
              </a:solidFill>
              <a:effectLst>
                <a:outerShdw blurRad="41275" dist="12700" dir="12000000" algn="tl" rotWithShape="0">
                  <a:srgbClr val="000000">
                    <a:alpha val="40000"/>
                  </a:srgbClr>
                </a:outerShdw>
              </a:effectLst>
              <a:latin typeface="Harlow Solid Italic" pitchFamily="8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63688" y="1916832"/>
            <a:ext cx="6070893" cy="3673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v"/>
            </a:pPr>
            <a:r>
              <a:rPr lang="en-US" sz="4000" b="1" dirty="0" err="1" smtClean="0">
                <a:latin typeface="Georgia" pitchFamily="18" charset="0"/>
              </a:rPr>
              <a:t>QCADesigner</a:t>
            </a:r>
            <a:r>
              <a:rPr lang="en-US" sz="4000" b="1" dirty="0" smtClean="0">
                <a:latin typeface="Georgia" pitchFamily="18" charset="0"/>
              </a:rPr>
              <a:t> 2.0.3</a:t>
            </a:r>
          </a:p>
          <a:p>
            <a:pPr>
              <a:lnSpc>
                <a:spcPct val="150000"/>
              </a:lnSpc>
              <a:buFont typeface="Wingdings" pitchFamily="2" charset="2"/>
              <a:buChar char="v"/>
            </a:pPr>
            <a:r>
              <a:rPr lang="en-US" sz="4000" b="1" dirty="0" err="1" smtClean="0">
                <a:latin typeface="Georgia" pitchFamily="18" charset="0"/>
              </a:rPr>
              <a:t>RCViewer</a:t>
            </a:r>
            <a:r>
              <a:rPr lang="en-US" sz="4000" b="1" dirty="0" smtClean="0">
                <a:latin typeface="Georgia" pitchFamily="18" charset="0"/>
              </a:rPr>
              <a:t>+</a:t>
            </a:r>
          </a:p>
          <a:p>
            <a:pPr>
              <a:lnSpc>
                <a:spcPct val="150000"/>
              </a:lnSpc>
              <a:buFont typeface="Wingdings" pitchFamily="2" charset="2"/>
              <a:buChar char="v"/>
            </a:pPr>
            <a:r>
              <a:rPr lang="en-US" sz="4000" b="1" dirty="0" err="1" smtClean="0">
                <a:latin typeface="Georgia" pitchFamily="18" charset="0"/>
              </a:rPr>
              <a:t>RevLib</a:t>
            </a:r>
            <a:r>
              <a:rPr lang="en-US" sz="4000" b="1" dirty="0" smtClean="0">
                <a:latin typeface="Georgia" pitchFamily="18" charset="0"/>
              </a:rPr>
              <a:t> (Unix Based)</a:t>
            </a:r>
          </a:p>
          <a:p>
            <a:pPr>
              <a:lnSpc>
                <a:spcPct val="150000"/>
              </a:lnSpc>
              <a:buFont typeface="Wingdings" pitchFamily="2" charset="2"/>
              <a:buChar char="v"/>
            </a:pPr>
            <a:r>
              <a:rPr lang="en-US" sz="4000" b="1" dirty="0" err="1" smtClean="0">
                <a:latin typeface="Georgia" pitchFamily="18" charset="0"/>
              </a:rPr>
              <a:t>QCAPro</a:t>
            </a:r>
            <a:r>
              <a:rPr lang="en-US" sz="4000" b="1" dirty="0" smtClean="0">
                <a:latin typeface="Georgia" pitchFamily="18" charset="0"/>
              </a:rPr>
              <a:t> (</a:t>
            </a:r>
            <a:r>
              <a:rPr lang="en-US" sz="4000" b="1" dirty="0" err="1" smtClean="0">
                <a:latin typeface="Georgia" pitchFamily="18" charset="0"/>
              </a:rPr>
              <a:t>Licenced</a:t>
            </a:r>
            <a:r>
              <a:rPr lang="en-US" sz="4000" b="1" dirty="0" smtClean="0">
                <a:latin typeface="Georgia" pitchFamily="18" charset="0"/>
              </a:rPr>
              <a:t> )</a:t>
            </a:r>
            <a:endParaRPr lang="en-US" sz="4000" b="1" dirty="0">
              <a:latin typeface="Georgia" pitchFamily="18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66116427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99392"/>
            <a:ext cx="8229600" cy="1143000"/>
          </a:xfrm>
        </p:spPr>
        <p:txBody>
          <a:bodyPr/>
          <a:lstStyle/>
          <a:p>
            <a:r>
              <a:rPr lang="en-IN" b="1" dirty="0" smtClean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00B0F0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  <a:latin typeface="Harlow Solid Italic" pitchFamily="82" charset="0"/>
                <a:ea typeface="GulimChe" pitchFamily="49" charset="-127"/>
              </a:rPr>
              <a:t>Contents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64704"/>
            <a:ext cx="8229600" cy="5001419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US" sz="2400" b="1" dirty="0" smtClean="0">
                <a:solidFill>
                  <a:schemeClr val="bg1">
                    <a:lumMod val="65000"/>
                  </a:schemeClr>
                </a:solidFill>
              </a:rPr>
              <a:t>REVERSIBLE LOGIC</a:t>
            </a:r>
          </a:p>
          <a:p>
            <a:pPr marL="973138"/>
            <a:r>
              <a:rPr lang="en-US" sz="1600" b="1" dirty="0" smtClean="0">
                <a:solidFill>
                  <a:schemeClr val="bg1">
                    <a:lumMod val="65000"/>
                  </a:schemeClr>
                </a:solidFill>
              </a:rPr>
              <a:t>Invention of computing devices</a:t>
            </a:r>
          </a:p>
          <a:p>
            <a:pPr marL="973138"/>
            <a:r>
              <a:rPr lang="en-US" sz="1600" b="1" dirty="0" smtClean="0">
                <a:solidFill>
                  <a:schemeClr val="bg1">
                    <a:lumMod val="65000"/>
                  </a:schemeClr>
                </a:solidFill>
              </a:rPr>
              <a:t>Scaling of MOSFET </a:t>
            </a:r>
          </a:p>
          <a:p>
            <a:pPr marL="973138"/>
            <a:r>
              <a:rPr lang="en-IN" sz="1600" b="1" dirty="0" smtClean="0">
                <a:solidFill>
                  <a:schemeClr val="bg1">
                    <a:lumMod val="65000"/>
                  </a:schemeClr>
                </a:solidFill>
              </a:rPr>
              <a:t>Emerging Logic Devices </a:t>
            </a:r>
            <a:endParaRPr lang="en-US" sz="1600" b="1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973138"/>
            <a:r>
              <a:rPr lang="en-US" sz="1600" b="1" dirty="0" smtClean="0">
                <a:solidFill>
                  <a:schemeClr val="bg1">
                    <a:lumMod val="65000"/>
                  </a:schemeClr>
                </a:solidFill>
              </a:rPr>
              <a:t>Reversibility in Real Life</a:t>
            </a:r>
          </a:p>
          <a:p>
            <a:pPr marL="973138"/>
            <a:r>
              <a:rPr lang="en-US" sz="1600" b="1" dirty="0" smtClean="0">
                <a:solidFill>
                  <a:schemeClr val="bg1">
                    <a:lumMod val="65000"/>
                  </a:schemeClr>
                </a:solidFill>
              </a:rPr>
              <a:t>Reversible Logic</a:t>
            </a:r>
          </a:p>
          <a:p>
            <a:pPr marL="973138"/>
            <a:r>
              <a:rPr lang="en-US" sz="1600" b="1" dirty="0" smtClean="0">
                <a:solidFill>
                  <a:schemeClr val="bg1">
                    <a:lumMod val="65000"/>
                  </a:schemeClr>
                </a:solidFill>
              </a:rPr>
              <a:t>Properties</a:t>
            </a:r>
          </a:p>
          <a:p>
            <a:pPr marL="973138">
              <a:buNone/>
            </a:pPr>
            <a:r>
              <a:rPr lang="en-US" sz="1600" b="1" dirty="0" smtClean="0">
                <a:solidFill>
                  <a:schemeClr val="bg1">
                    <a:lumMod val="65000"/>
                  </a:schemeClr>
                </a:solidFill>
              </a:rPr>
              <a:t>	Reversibility</a:t>
            </a:r>
          </a:p>
          <a:p>
            <a:pPr marL="973138">
              <a:buNone/>
            </a:pPr>
            <a:r>
              <a:rPr lang="en-US" sz="1600" b="1" dirty="0" smtClean="0">
                <a:solidFill>
                  <a:schemeClr val="bg1">
                    <a:lumMod val="65000"/>
                  </a:schemeClr>
                </a:solidFill>
              </a:rPr>
              <a:t>	Universality</a:t>
            </a:r>
          </a:p>
          <a:p>
            <a:pPr marL="973138">
              <a:buNone/>
            </a:pPr>
            <a:r>
              <a:rPr lang="en-US" sz="1600" b="1" dirty="0" smtClean="0">
                <a:solidFill>
                  <a:schemeClr val="bg1">
                    <a:lumMod val="65000"/>
                  </a:schemeClr>
                </a:solidFill>
              </a:rPr>
              <a:t>	Fault Tolerance</a:t>
            </a:r>
          </a:p>
          <a:p>
            <a:pPr marL="973138"/>
            <a:r>
              <a:rPr lang="en-US" sz="1600" b="1" dirty="0" smtClean="0">
                <a:solidFill>
                  <a:schemeClr val="bg1">
                    <a:lumMod val="65000"/>
                  </a:schemeClr>
                </a:solidFill>
              </a:rPr>
              <a:t>Reversible Logic Circuits</a:t>
            </a:r>
          </a:p>
          <a:p>
            <a:pPr>
              <a:buNone/>
            </a:pPr>
            <a:r>
              <a:rPr lang="en-US" sz="2400" b="1" dirty="0" smtClean="0">
                <a:solidFill>
                  <a:schemeClr val="bg1">
                    <a:lumMod val="65000"/>
                  </a:schemeClr>
                </a:solidFill>
              </a:rPr>
              <a:t>QCA</a:t>
            </a:r>
            <a:endParaRPr lang="en-US" sz="1600" b="1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973138"/>
            <a:r>
              <a:rPr lang="en-US" sz="1600" b="1" dirty="0" smtClean="0">
                <a:solidFill>
                  <a:schemeClr val="bg1">
                    <a:lumMod val="65000"/>
                  </a:schemeClr>
                </a:solidFill>
              </a:rPr>
              <a:t>Clocking</a:t>
            </a:r>
          </a:p>
          <a:p>
            <a:pPr marL="973138"/>
            <a:r>
              <a:rPr lang="en-US" sz="1600" b="1" dirty="0" smtClean="0">
                <a:solidFill>
                  <a:schemeClr val="bg1">
                    <a:lumMod val="65000"/>
                  </a:schemeClr>
                </a:solidFill>
              </a:rPr>
              <a:t>Types of wires</a:t>
            </a:r>
          </a:p>
          <a:p>
            <a:pPr marL="973138"/>
            <a:r>
              <a:rPr lang="en-US" sz="1600" b="1" dirty="0" smtClean="0">
                <a:solidFill>
                  <a:schemeClr val="bg1">
                    <a:lumMod val="65000"/>
                  </a:schemeClr>
                </a:solidFill>
              </a:rPr>
              <a:t>Examples</a:t>
            </a:r>
          </a:p>
          <a:p>
            <a:pPr marL="973138"/>
            <a:r>
              <a:rPr lang="en-US" sz="1600" b="1" dirty="0" smtClean="0">
                <a:solidFill>
                  <a:schemeClr val="bg1">
                    <a:lumMod val="65000"/>
                  </a:schemeClr>
                </a:solidFill>
              </a:rPr>
              <a:t>Router</a:t>
            </a:r>
          </a:p>
          <a:p>
            <a:pPr marL="973138"/>
            <a:r>
              <a:rPr lang="en-IN" sz="1600" b="1" dirty="0" smtClean="0">
                <a:solidFill>
                  <a:schemeClr val="bg1">
                    <a:lumMod val="65000"/>
                  </a:schemeClr>
                </a:solidFill>
              </a:rPr>
              <a:t>Tools Used</a:t>
            </a:r>
            <a:endParaRPr lang="en-US" sz="1600" b="1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973138"/>
            <a:r>
              <a:rPr lang="en-IN" sz="1600" b="1" dirty="0" smtClean="0"/>
              <a:t>Practical Feasibilities</a:t>
            </a:r>
            <a:endParaRPr lang="en-IN" sz="1600" b="1" dirty="0"/>
          </a:p>
        </p:txBody>
      </p:sp>
    </p:spTree>
    <p:extLst>
      <p:ext uri="{BB962C8B-B14F-4D97-AF65-F5344CB8AC3E}">
        <p14:creationId xmlns="" xmlns:p14="http://schemas.microsoft.com/office/powerpoint/2010/main" val="483747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138" y="890588"/>
            <a:ext cx="6943725" cy="5076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395536" y="-99392"/>
            <a:ext cx="8748464" cy="984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IN" dirty="0"/>
          </a:p>
          <a:p>
            <a:r>
              <a:rPr lang="en-US" sz="4000" b="1" dirty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00B0F0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  <a:latin typeface="Harlow Solid Italic" pitchFamily="82" charset="0"/>
              </a:rPr>
              <a:t>Technology Innovations Driven by Scaling </a:t>
            </a:r>
            <a:endParaRPr lang="en-IN" sz="4000" b="1" dirty="0">
              <a:ln w="31550" cmpd="sng">
                <a:gradFill>
                  <a:gsLst>
                    <a:gs pos="25000">
                      <a:schemeClr val="accent1">
                        <a:shade val="25000"/>
                        <a:satMod val="190000"/>
                      </a:schemeClr>
                    </a:gs>
                    <a:gs pos="80000">
                      <a:schemeClr val="accent1">
                        <a:tint val="75000"/>
                        <a:satMod val="190000"/>
                      </a:schemeClr>
                    </a:gs>
                  </a:gsLst>
                  <a:lin ang="5400000"/>
                </a:gradFill>
                <a:prstDash val="solid"/>
              </a:ln>
              <a:solidFill>
                <a:srgbClr val="00B0F0"/>
              </a:solidFill>
              <a:effectLst>
                <a:outerShdw blurRad="41275" dist="12700" dir="12000000" algn="tl" rotWithShape="0">
                  <a:srgbClr val="000000">
                    <a:alpha val="40000"/>
                  </a:srgbClr>
                </a:outerShdw>
              </a:effectLst>
              <a:latin typeface="Harlow Solid Italic" pitchFamily="82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53478089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61" name="Picture 5" descr="Image result for quantum computer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80528" y="3501008"/>
            <a:ext cx="3505021" cy="2334740"/>
          </a:xfrm>
          <a:prstGeom prst="rect">
            <a:avLst/>
          </a:prstGeom>
          <a:noFill/>
          <a:effectLst>
            <a:softEdge rad="635000"/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00B0F0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  <a:latin typeface="Harlow Solid Italic" pitchFamily="82" charset="0"/>
              </a:rPr>
              <a:t>Practical Feasibilities</a:t>
            </a:r>
            <a:endParaRPr lang="en-IN" b="1" dirty="0">
              <a:ln w="31550" cmpd="sng">
                <a:gradFill>
                  <a:gsLst>
                    <a:gs pos="25000">
                      <a:schemeClr val="accent1">
                        <a:shade val="25000"/>
                        <a:satMod val="190000"/>
                      </a:schemeClr>
                    </a:gs>
                    <a:gs pos="80000">
                      <a:schemeClr val="accent1">
                        <a:tint val="75000"/>
                        <a:satMod val="190000"/>
                      </a:schemeClr>
                    </a:gs>
                  </a:gsLst>
                  <a:lin ang="5400000"/>
                </a:gradFill>
                <a:prstDash val="solid"/>
              </a:ln>
              <a:solidFill>
                <a:srgbClr val="00B0F0"/>
              </a:solidFill>
              <a:effectLst>
                <a:outerShdw blurRad="41275" dist="12700" dir="12000000" algn="tl" rotWithShape="0">
                  <a:srgbClr val="000000">
                    <a:alpha val="40000"/>
                  </a:srgbClr>
                </a:outerShdw>
              </a:effectLst>
              <a:latin typeface="Harlow Solid Italic" pitchFamily="82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51520" y="3284984"/>
            <a:ext cx="37033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>
                <a:latin typeface="Times New Roman" pitchFamily="18" charset="0"/>
                <a:cs typeface="Times New Roman" pitchFamily="18" charset="0"/>
              </a:rPr>
              <a:t>https://www.dwavesys.com/software</a:t>
            </a:r>
          </a:p>
        </p:txBody>
      </p:sp>
      <p:sp>
        <p:nvSpPr>
          <p:cNvPr id="4" name="Rectangle 3"/>
          <p:cNvSpPr/>
          <p:nvPr/>
        </p:nvSpPr>
        <p:spPr>
          <a:xfrm>
            <a:off x="2286000" y="4581128"/>
            <a:ext cx="6858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b="1" dirty="0">
                <a:latin typeface="Times New Roman" pitchFamily="18" charset="0"/>
                <a:cs typeface="Times New Roman" pitchFamily="18" charset="0"/>
              </a:rPr>
              <a:t>https://www.quantumrun.com/prediction/how-quantum-computers-will-change-world-future-computers</a:t>
            </a:r>
          </a:p>
        </p:txBody>
      </p:sp>
      <p:sp>
        <p:nvSpPr>
          <p:cNvPr id="5" name="Rectangle 4"/>
          <p:cNvSpPr/>
          <p:nvPr/>
        </p:nvSpPr>
        <p:spPr>
          <a:xfrm>
            <a:off x="1619672" y="3790781"/>
            <a:ext cx="752432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b="1" dirty="0">
                <a:latin typeface="Times New Roman" pitchFamily="18" charset="0"/>
                <a:cs typeface="Times New Roman" pitchFamily="18" charset="0"/>
              </a:rPr>
              <a:t>https://eandt.theiet.org/content/articles/2019/04/how-quantum-computers-are-transforming-travel/</a:t>
            </a:r>
          </a:p>
        </p:txBody>
      </p:sp>
      <p:pic>
        <p:nvPicPr>
          <p:cNvPr id="19458" name="Picture 2" descr="https://www.dwavesys.com/sites/default/files/styles/slide/public/D-Wave_LarryGoldstein_369_EXPORT.jpg?itok=TxfH7VQO"/>
          <p:cNvPicPr>
            <a:picLocks noChangeAspect="1" noChangeArrowheads="1"/>
          </p:cNvPicPr>
          <p:nvPr/>
        </p:nvPicPr>
        <p:blipFill>
          <a:blip r:embed="rId3" cstate="print"/>
          <a:srcRect l="23943" t="53173" r="5014" b="20240"/>
          <a:stretch>
            <a:fillRect/>
          </a:stretch>
        </p:blipFill>
        <p:spPr bwMode="auto">
          <a:xfrm>
            <a:off x="0" y="1340768"/>
            <a:ext cx="6624736" cy="1656184"/>
          </a:xfrm>
          <a:prstGeom prst="rect">
            <a:avLst/>
          </a:prstGeom>
          <a:noFill/>
        </p:spPr>
      </p:pic>
      <p:sp>
        <p:nvSpPr>
          <p:cNvPr id="19459" name="Rectangle 3"/>
          <p:cNvSpPr>
            <a:spLocks noChangeArrowheads="1"/>
          </p:cNvSpPr>
          <p:nvPr/>
        </p:nvSpPr>
        <p:spPr bwMode="auto">
          <a:xfrm>
            <a:off x="-36512" y="5818038"/>
            <a:ext cx="9140995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Georgia" pitchFamily="18" charset="0"/>
                <a:cs typeface="Arial" charset="0"/>
              </a:rPr>
              <a:t>‘With quantum computing, you can </a:t>
            </a:r>
            <a:r>
              <a:rPr kumimoji="0" lang="en-US" sz="1800" b="1" i="0" u="none" strike="noStrike" cap="none" normalizeH="0" baseline="0" dirty="0" err="1" smtClean="0">
                <a:ln>
                  <a:noFill/>
                </a:ln>
                <a:solidFill>
                  <a:srgbClr val="FF0000"/>
                </a:solidFill>
                <a:effectLst/>
                <a:latin typeface="Georgia" pitchFamily="18" charset="0"/>
                <a:cs typeface="Arial" charset="0"/>
              </a:rPr>
              <a:t>optimise</a:t>
            </a: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Georgia" pitchFamily="18" charset="0"/>
                <a:cs typeface="Arial" charset="0"/>
              </a:rPr>
              <a:t> air traffic routes, not just one route at a time, but all routes in one go’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Georgia" pitchFamily="18" charset="0"/>
                <a:cs typeface="Arial" charset="0"/>
              </a:rPr>
              <a:t>- </a:t>
            </a:r>
            <a:r>
              <a:rPr kumimoji="0" lang="en-US" sz="1800" b="1" i="0" u="none" strike="noStrike" cap="none" normalizeH="0" baseline="0" dirty="0" err="1" smtClean="0">
                <a:ln>
                  <a:noFill/>
                </a:ln>
                <a:solidFill>
                  <a:srgbClr val="FF0000"/>
                </a:solidFill>
                <a:effectLst/>
                <a:latin typeface="Georgia" pitchFamily="18" charset="0"/>
                <a:cs typeface="Arial" charset="0"/>
              </a:rPr>
              <a:t>Grazia</a:t>
            </a: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Georgia" pitchFamily="18" charset="0"/>
                <a:cs typeface="Arial" charset="0"/>
              </a:rPr>
              <a:t> </a:t>
            </a:r>
            <a:r>
              <a:rPr kumimoji="0" lang="en-US" sz="1800" b="1" i="0" u="none" strike="noStrike" cap="none" normalizeH="0" baseline="0" dirty="0" err="1" smtClean="0">
                <a:ln>
                  <a:noFill/>
                </a:ln>
                <a:solidFill>
                  <a:srgbClr val="FF0000"/>
                </a:solidFill>
                <a:effectLst/>
                <a:latin typeface="Georgia" pitchFamily="18" charset="0"/>
                <a:cs typeface="Arial" charset="0"/>
              </a:rPr>
              <a:t>Vittadini</a:t>
            </a: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Georgia" pitchFamily="18" charset="0"/>
                <a:cs typeface="Arial" charset="0"/>
              </a:rPr>
              <a:t>, Airbus </a:t>
            </a:r>
          </a:p>
        </p:txBody>
      </p:sp>
    </p:spTree>
    <p:extLst>
      <p:ext uri="{BB962C8B-B14F-4D97-AF65-F5344CB8AC3E}">
        <p14:creationId xmlns="" xmlns:p14="http://schemas.microsoft.com/office/powerpoint/2010/main" val="256586104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22" name="Picture 10" descr="Image result for thanks you hd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1754082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99392"/>
            <a:ext cx="8229600" cy="1143000"/>
          </a:xfrm>
        </p:spPr>
        <p:txBody>
          <a:bodyPr/>
          <a:lstStyle/>
          <a:p>
            <a:r>
              <a:rPr lang="en-IN" b="1" dirty="0" smtClean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00B0F0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  <a:latin typeface="Harlow Solid Italic" pitchFamily="82" charset="0"/>
                <a:ea typeface="GulimChe" pitchFamily="49" charset="-127"/>
              </a:rPr>
              <a:t>Contents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64704"/>
            <a:ext cx="8229600" cy="5001419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US" sz="2400" b="1" dirty="0" smtClean="0"/>
              <a:t>REVERSIBLE LOGIC</a:t>
            </a:r>
          </a:p>
          <a:p>
            <a:pPr marL="973138"/>
            <a:r>
              <a:rPr lang="en-US" sz="1600" b="1" dirty="0" smtClean="0">
                <a:solidFill>
                  <a:schemeClr val="bg1">
                    <a:lumMod val="65000"/>
                  </a:schemeClr>
                </a:solidFill>
              </a:rPr>
              <a:t>Invention of computing devices</a:t>
            </a:r>
          </a:p>
          <a:p>
            <a:pPr marL="973138"/>
            <a:r>
              <a:rPr lang="en-US" sz="1600" b="1" dirty="0" smtClean="0">
                <a:solidFill>
                  <a:schemeClr val="bg1">
                    <a:lumMod val="65000"/>
                  </a:schemeClr>
                </a:solidFill>
              </a:rPr>
              <a:t>Scaling of MOSFET </a:t>
            </a:r>
          </a:p>
          <a:p>
            <a:pPr marL="973138"/>
            <a:r>
              <a:rPr lang="en-IN" sz="1600" b="1" dirty="0" smtClean="0"/>
              <a:t>Emerging Logic Devices </a:t>
            </a:r>
            <a:endParaRPr lang="en-US" sz="1600" b="1" dirty="0" smtClean="0"/>
          </a:p>
          <a:p>
            <a:pPr marL="973138"/>
            <a:r>
              <a:rPr lang="en-US" sz="1600" b="1" dirty="0" smtClean="0">
                <a:solidFill>
                  <a:schemeClr val="bg1">
                    <a:lumMod val="65000"/>
                  </a:schemeClr>
                </a:solidFill>
              </a:rPr>
              <a:t>Reversibility in Real Life</a:t>
            </a:r>
          </a:p>
          <a:p>
            <a:pPr marL="973138"/>
            <a:r>
              <a:rPr lang="en-US" sz="1600" b="1" dirty="0" smtClean="0">
                <a:solidFill>
                  <a:schemeClr val="bg1">
                    <a:lumMod val="65000"/>
                  </a:schemeClr>
                </a:solidFill>
              </a:rPr>
              <a:t>Reversible Logic?</a:t>
            </a:r>
          </a:p>
          <a:p>
            <a:pPr marL="973138"/>
            <a:r>
              <a:rPr lang="en-US" sz="1600" b="1" dirty="0" smtClean="0">
                <a:solidFill>
                  <a:schemeClr val="bg1">
                    <a:lumMod val="65000"/>
                  </a:schemeClr>
                </a:solidFill>
              </a:rPr>
              <a:t>Properties</a:t>
            </a:r>
          </a:p>
          <a:p>
            <a:pPr marL="973138">
              <a:buNone/>
            </a:pPr>
            <a:r>
              <a:rPr lang="en-US" sz="1600" b="1" dirty="0" smtClean="0">
                <a:solidFill>
                  <a:schemeClr val="bg1">
                    <a:lumMod val="65000"/>
                  </a:schemeClr>
                </a:solidFill>
              </a:rPr>
              <a:t>	Reversibility</a:t>
            </a:r>
          </a:p>
          <a:p>
            <a:pPr marL="973138">
              <a:buNone/>
            </a:pPr>
            <a:r>
              <a:rPr lang="en-US" sz="1600" b="1" dirty="0" smtClean="0">
                <a:solidFill>
                  <a:schemeClr val="bg1">
                    <a:lumMod val="65000"/>
                  </a:schemeClr>
                </a:solidFill>
              </a:rPr>
              <a:t>	Universality</a:t>
            </a:r>
          </a:p>
          <a:p>
            <a:pPr marL="973138">
              <a:buNone/>
            </a:pPr>
            <a:r>
              <a:rPr lang="en-US" sz="1600" b="1" dirty="0" smtClean="0">
                <a:solidFill>
                  <a:schemeClr val="bg1">
                    <a:lumMod val="65000"/>
                  </a:schemeClr>
                </a:solidFill>
              </a:rPr>
              <a:t>	Fault Tolerance</a:t>
            </a:r>
          </a:p>
          <a:p>
            <a:pPr marL="973138"/>
            <a:r>
              <a:rPr lang="en-US" sz="1600" b="1" dirty="0" smtClean="0">
                <a:solidFill>
                  <a:schemeClr val="bg1">
                    <a:lumMod val="65000"/>
                  </a:schemeClr>
                </a:solidFill>
              </a:rPr>
              <a:t>Reversible Logic Circuits</a:t>
            </a:r>
          </a:p>
          <a:p>
            <a:pPr>
              <a:buNone/>
            </a:pPr>
            <a:r>
              <a:rPr lang="en-US" sz="2400" b="1" dirty="0" smtClean="0">
                <a:solidFill>
                  <a:schemeClr val="bg1">
                    <a:lumMod val="65000"/>
                  </a:schemeClr>
                </a:solidFill>
              </a:rPr>
              <a:t>QCA</a:t>
            </a:r>
            <a:endParaRPr lang="en-US" sz="1600" b="1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973138"/>
            <a:r>
              <a:rPr lang="en-US" sz="1600" b="1" dirty="0" smtClean="0">
                <a:solidFill>
                  <a:schemeClr val="bg1">
                    <a:lumMod val="65000"/>
                  </a:schemeClr>
                </a:solidFill>
              </a:rPr>
              <a:t>Clocking</a:t>
            </a:r>
          </a:p>
          <a:p>
            <a:pPr marL="973138"/>
            <a:r>
              <a:rPr lang="en-US" sz="1600" b="1" dirty="0" smtClean="0">
                <a:solidFill>
                  <a:schemeClr val="bg1">
                    <a:lumMod val="65000"/>
                  </a:schemeClr>
                </a:solidFill>
              </a:rPr>
              <a:t>Types of wires</a:t>
            </a:r>
          </a:p>
          <a:p>
            <a:pPr marL="973138"/>
            <a:r>
              <a:rPr lang="en-US" sz="1600" b="1" dirty="0" smtClean="0">
                <a:solidFill>
                  <a:schemeClr val="bg1">
                    <a:lumMod val="65000"/>
                  </a:schemeClr>
                </a:solidFill>
              </a:rPr>
              <a:t>Examples</a:t>
            </a:r>
          </a:p>
          <a:p>
            <a:pPr marL="973138"/>
            <a:r>
              <a:rPr lang="en-US" sz="1600" b="1" dirty="0" smtClean="0">
                <a:solidFill>
                  <a:schemeClr val="bg1">
                    <a:lumMod val="65000"/>
                  </a:schemeClr>
                </a:solidFill>
              </a:rPr>
              <a:t>Router</a:t>
            </a:r>
          </a:p>
          <a:p>
            <a:pPr marL="973138"/>
            <a:r>
              <a:rPr lang="en-IN" sz="1600" b="1" dirty="0" smtClean="0">
                <a:solidFill>
                  <a:schemeClr val="bg1">
                    <a:lumMod val="65000"/>
                  </a:schemeClr>
                </a:solidFill>
              </a:rPr>
              <a:t>Tools Used</a:t>
            </a:r>
            <a:endParaRPr lang="en-US" sz="1600" b="1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973138"/>
            <a:r>
              <a:rPr lang="en-IN" sz="1600" b="1" dirty="0" smtClean="0">
                <a:solidFill>
                  <a:schemeClr val="bg1">
                    <a:lumMod val="65000"/>
                  </a:schemeClr>
                </a:solidFill>
              </a:rPr>
              <a:t>Practical Feasibilities</a:t>
            </a:r>
            <a:endParaRPr lang="en-IN" sz="1600" b="1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483747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535</TotalTime>
  <Words>1963</Words>
  <Application>Microsoft Office PowerPoint</Application>
  <PresentationFormat>On-screen Show (4:3)</PresentationFormat>
  <Paragraphs>1120</Paragraphs>
  <Slides>81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81</vt:i4>
      </vt:variant>
    </vt:vector>
  </HeadingPairs>
  <TitlesOfParts>
    <vt:vector size="82" baseType="lpstr">
      <vt:lpstr>Office Theme</vt:lpstr>
      <vt:lpstr>Reversible Logic Circuits in Quantum Cellular Automata</vt:lpstr>
      <vt:lpstr>Contents</vt:lpstr>
      <vt:lpstr>Contents</vt:lpstr>
      <vt:lpstr>Slide 4</vt:lpstr>
      <vt:lpstr>Contents</vt:lpstr>
      <vt:lpstr>Slide 6</vt:lpstr>
      <vt:lpstr>Slide 7</vt:lpstr>
      <vt:lpstr>Slide 8</vt:lpstr>
      <vt:lpstr>Contents</vt:lpstr>
      <vt:lpstr>Slide 10</vt:lpstr>
      <vt:lpstr>Contents</vt:lpstr>
      <vt:lpstr>Reversibility in Real Life</vt:lpstr>
      <vt:lpstr>Irreversibility</vt:lpstr>
      <vt:lpstr>Contents</vt:lpstr>
      <vt:lpstr>Slide 15</vt:lpstr>
      <vt:lpstr>Slide 16</vt:lpstr>
      <vt:lpstr>What is Reversible Logic?</vt:lpstr>
      <vt:lpstr>Slide 18</vt:lpstr>
      <vt:lpstr>Contents</vt:lpstr>
      <vt:lpstr>Reversibility</vt:lpstr>
      <vt:lpstr>Feynman Gate</vt:lpstr>
      <vt:lpstr>Fredkin Gate</vt:lpstr>
      <vt:lpstr>Toffoli Gate</vt:lpstr>
      <vt:lpstr>Peres Gate</vt:lpstr>
      <vt:lpstr>Reversible Logic Functions</vt:lpstr>
      <vt:lpstr>Reversible Logic Functions</vt:lpstr>
      <vt:lpstr>Reversible Logic Functions</vt:lpstr>
      <vt:lpstr>Contents</vt:lpstr>
      <vt:lpstr>Universality</vt:lpstr>
      <vt:lpstr>AND operation</vt:lpstr>
      <vt:lpstr>OR Operation</vt:lpstr>
      <vt:lpstr>NOT operation</vt:lpstr>
      <vt:lpstr>Toffoli - Universality</vt:lpstr>
      <vt:lpstr>Contents</vt:lpstr>
      <vt:lpstr>Fault Tolerance </vt:lpstr>
      <vt:lpstr>FT Gates</vt:lpstr>
      <vt:lpstr>Contents</vt:lpstr>
      <vt:lpstr>Reversible Full Adder/Subtractor</vt:lpstr>
      <vt:lpstr>8-bit Reversible Adder/Subtractor</vt:lpstr>
      <vt:lpstr>4 to 1 Reversible Multiplexer</vt:lpstr>
      <vt:lpstr>Research Works Done So far in this field…</vt:lpstr>
      <vt:lpstr>Contents</vt:lpstr>
      <vt:lpstr>Slide 43</vt:lpstr>
      <vt:lpstr>Quantum Cellular Automata (QCA)</vt:lpstr>
      <vt:lpstr>Quantum Dot</vt:lpstr>
      <vt:lpstr>Logical Value of Quantum Dot</vt:lpstr>
      <vt:lpstr>Contents</vt:lpstr>
      <vt:lpstr>QCA Clocking</vt:lpstr>
      <vt:lpstr>Majority Voter Gate</vt:lpstr>
      <vt:lpstr>Contents</vt:lpstr>
      <vt:lpstr>Types of wires in QCA</vt:lpstr>
      <vt:lpstr>Coplanar Wire Crossing</vt:lpstr>
      <vt:lpstr>Coplanar Crossing</vt:lpstr>
      <vt:lpstr>Coplanar Wire Crossing - Simulation</vt:lpstr>
      <vt:lpstr>Multilayer Crossing</vt:lpstr>
      <vt:lpstr>Multilayer Crossing</vt:lpstr>
      <vt:lpstr>Multilayer Crossing -Simulation</vt:lpstr>
      <vt:lpstr>Contents</vt:lpstr>
      <vt:lpstr>COPLANAR CROSSINGS</vt:lpstr>
      <vt:lpstr>FEYNMAN GATE</vt:lpstr>
      <vt:lpstr>FREDKIN GATE</vt:lpstr>
      <vt:lpstr>MULTILATER CROSSING</vt:lpstr>
      <vt:lpstr>FREDKIN GATE</vt:lpstr>
      <vt:lpstr>FEYNMAN GATE</vt:lpstr>
      <vt:lpstr>Coplanar  vs Multilayer</vt:lpstr>
      <vt:lpstr>Full Adder</vt:lpstr>
      <vt:lpstr>Contents</vt:lpstr>
      <vt:lpstr>Slide 68</vt:lpstr>
      <vt:lpstr>Slide 69</vt:lpstr>
      <vt:lpstr>Slide 70</vt:lpstr>
      <vt:lpstr>Slide 71</vt:lpstr>
      <vt:lpstr>Memory Cell – Simulation Output</vt:lpstr>
      <vt:lpstr>Memory Array</vt:lpstr>
      <vt:lpstr>Complete Router Architecture</vt:lpstr>
      <vt:lpstr>Resource Utilization of Router Components</vt:lpstr>
      <vt:lpstr>Comparison of Existing and Proposed Router</vt:lpstr>
      <vt:lpstr>Contents</vt:lpstr>
      <vt:lpstr>Tools Used</vt:lpstr>
      <vt:lpstr>Contents</vt:lpstr>
      <vt:lpstr>Practical Feasibilities</vt:lpstr>
      <vt:lpstr>Slide 81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Reversible Logic Circuits and Quantum Cellular Automata</dc:title>
  <dc:creator>Administrator</dc:creator>
  <cp:lastModifiedBy>Administrator</cp:lastModifiedBy>
  <cp:revision>257</cp:revision>
  <dcterms:created xsi:type="dcterms:W3CDTF">2019-08-07T04:55:22Z</dcterms:created>
  <dcterms:modified xsi:type="dcterms:W3CDTF">2019-08-12T22:05:54Z</dcterms:modified>
</cp:coreProperties>
</file>